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9"/>
  </p:notesMasterIdLst>
  <p:sldIdLst>
    <p:sldId id="258" r:id="rId3"/>
    <p:sldId id="410" r:id="rId4"/>
    <p:sldId id="413" r:id="rId5"/>
    <p:sldId id="414" r:id="rId6"/>
    <p:sldId id="2134960096" r:id="rId7"/>
    <p:sldId id="2134960097" r:id="rId8"/>
    <p:sldId id="416" r:id="rId9"/>
    <p:sldId id="411" r:id="rId10"/>
    <p:sldId id="417" r:id="rId11"/>
    <p:sldId id="418" r:id="rId12"/>
    <p:sldId id="419" r:id="rId13"/>
    <p:sldId id="420" r:id="rId14"/>
    <p:sldId id="421" r:id="rId15"/>
    <p:sldId id="422" r:id="rId16"/>
    <p:sldId id="423" r:id="rId17"/>
    <p:sldId id="424" r:id="rId18"/>
    <p:sldId id="425" r:id="rId19"/>
    <p:sldId id="2134960082" r:id="rId20"/>
    <p:sldId id="426" r:id="rId21"/>
    <p:sldId id="482" r:id="rId22"/>
    <p:sldId id="431" r:id="rId23"/>
    <p:sldId id="432" r:id="rId24"/>
    <p:sldId id="433" r:id="rId25"/>
    <p:sldId id="436" r:id="rId26"/>
    <p:sldId id="437" r:id="rId27"/>
    <p:sldId id="438" r:id="rId28"/>
    <p:sldId id="442" r:id="rId29"/>
    <p:sldId id="443" r:id="rId30"/>
    <p:sldId id="444" r:id="rId31"/>
    <p:sldId id="445" r:id="rId32"/>
    <p:sldId id="446" r:id="rId33"/>
    <p:sldId id="447" r:id="rId34"/>
    <p:sldId id="448" r:id="rId35"/>
    <p:sldId id="449" r:id="rId36"/>
    <p:sldId id="450" r:id="rId37"/>
    <p:sldId id="453" r:id="rId38"/>
    <p:sldId id="454" r:id="rId39"/>
    <p:sldId id="455" r:id="rId40"/>
    <p:sldId id="456" r:id="rId41"/>
    <p:sldId id="457" r:id="rId42"/>
    <p:sldId id="458" r:id="rId43"/>
    <p:sldId id="459" r:id="rId44"/>
    <p:sldId id="2134960088" r:id="rId45"/>
    <p:sldId id="461" r:id="rId46"/>
    <p:sldId id="462" r:id="rId47"/>
    <p:sldId id="465" r:id="rId48"/>
    <p:sldId id="467" r:id="rId49"/>
    <p:sldId id="468" r:id="rId50"/>
    <p:sldId id="469" r:id="rId51"/>
    <p:sldId id="470" r:id="rId52"/>
    <p:sldId id="471" r:id="rId53"/>
    <p:sldId id="472" r:id="rId54"/>
    <p:sldId id="473" r:id="rId55"/>
    <p:sldId id="475" r:id="rId56"/>
    <p:sldId id="474" r:id="rId57"/>
    <p:sldId id="476" r:id="rId58"/>
    <p:sldId id="478" r:id="rId59"/>
    <p:sldId id="479" r:id="rId60"/>
    <p:sldId id="480" r:id="rId61"/>
    <p:sldId id="481" r:id="rId62"/>
    <p:sldId id="2134960089" r:id="rId63"/>
    <p:sldId id="2134960090" r:id="rId64"/>
    <p:sldId id="2134960091" r:id="rId65"/>
    <p:sldId id="2134960092" r:id="rId66"/>
    <p:sldId id="2134960093" r:id="rId67"/>
    <p:sldId id="2134960094"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7E6D99-D194-40EA-906C-7796C72714E6}">
          <p14:sldIdLst>
            <p14:sldId id="258"/>
            <p14:sldId id="410"/>
            <p14:sldId id="413"/>
            <p14:sldId id="414"/>
            <p14:sldId id="2134960096"/>
            <p14:sldId id="2134960097"/>
            <p14:sldId id="416"/>
            <p14:sldId id="411"/>
            <p14:sldId id="417"/>
            <p14:sldId id="418"/>
            <p14:sldId id="419"/>
            <p14:sldId id="420"/>
            <p14:sldId id="421"/>
            <p14:sldId id="422"/>
            <p14:sldId id="423"/>
            <p14:sldId id="424"/>
            <p14:sldId id="425"/>
          </p14:sldIdLst>
        </p14:section>
        <p14:section name="PICO 2a" id="{C5EDBDC1-7BB0-483B-AF86-3B1EE37F2A24}">
          <p14:sldIdLst>
            <p14:sldId id="2134960082"/>
            <p14:sldId id="426"/>
            <p14:sldId id="482"/>
            <p14:sldId id="431"/>
            <p14:sldId id="432"/>
            <p14:sldId id="433"/>
            <p14:sldId id="436"/>
            <p14:sldId id="437"/>
            <p14:sldId id="438"/>
            <p14:sldId id="442"/>
            <p14:sldId id="443"/>
            <p14:sldId id="444"/>
            <p14:sldId id="445"/>
            <p14:sldId id="446"/>
            <p14:sldId id="447"/>
            <p14:sldId id="448"/>
            <p14:sldId id="449"/>
            <p14:sldId id="450"/>
            <p14:sldId id="453"/>
            <p14:sldId id="454"/>
            <p14:sldId id="455"/>
            <p14:sldId id="456"/>
            <p14:sldId id="457"/>
            <p14:sldId id="458"/>
            <p14:sldId id="459"/>
            <p14:sldId id="2134960088"/>
            <p14:sldId id="461"/>
            <p14:sldId id="462"/>
            <p14:sldId id="465"/>
            <p14:sldId id="467"/>
            <p14:sldId id="468"/>
            <p14:sldId id="469"/>
            <p14:sldId id="470"/>
            <p14:sldId id="471"/>
            <p14:sldId id="472"/>
            <p14:sldId id="473"/>
            <p14:sldId id="475"/>
            <p14:sldId id="474"/>
            <p14:sldId id="476"/>
            <p14:sldId id="478"/>
            <p14:sldId id="479"/>
            <p14:sldId id="480"/>
            <p14:sldId id="481"/>
            <p14:sldId id="2134960089"/>
            <p14:sldId id="2134960090"/>
            <p14:sldId id="2134960091"/>
            <p14:sldId id="2134960092"/>
            <p14:sldId id="2134960093"/>
            <p14:sldId id="213496009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D6A5C0-90FB-8B50-3977-C7A7648A227B}" name="lawrence leiter" initials="ll" userId="e69f6ce56f6a808c"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1" clrIdx="0">
    <p:extLst>
      <p:ext uri="{19B8F6BF-5375-455C-9EA6-DF929625EA0E}">
        <p15:presenceInfo xmlns:p15="http://schemas.microsoft.com/office/powerpoint/2012/main" userId="Lianne Gold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C9C"/>
    <a:srgbClr val="CFE8ED"/>
    <a:srgbClr val="35737F"/>
    <a:srgbClr val="B1D9E1"/>
    <a:srgbClr val="D4E1E4"/>
    <a:srgbClr val="4AA7BA"/>
    <a:srgbClr val="8EAFB6"/>
    <a:srgbClr val="5C6E71"/>
    <a:srgbClr val="DAEAE9"/>
    <a:srgbClr val="85C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64988" autoAdjust="0"/>
  </p:normalViewPr>
  <p:slideViewPr>
    <p:cSldViewPr snapToGrid="0">
      <p:cViewPr varScale="1">
        <p:scale>
          <a:sx n="69" d="100"/>
          <a:sy n="69" d="100"/>
        </p:scale>
        <p:origin x="2586"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Macro-Enabled_Worksheet1.xlsm"/><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70100735990717"/>
          <c:y val="7.9883720930232632E-2"/>
          <c:w val="0.84905862085550499"/>
          <c:h val="0.75960077479230725"/>
        </c:manualLayout>
      </c:layout>
      <c:barChart>
        <c:barDir val="col"/>
        <c:grouping val="clustered"/>
        <c:varyColors val="0"/>
        <c:ser>
          <c:idx val="0"/>
          <c:order val="0"/>
          <c:tx>
            <c:strRef>
              <c:f>Sheet1!$B$1</c:f>
              <c:strCache>
                <c:ptCount val="1"/>
                <c:pt idx="0">
                  <c:v>&lt;20</c:v>
                </c:pt>
              </c:strCache>
            </c:strRef>
          </c:tx>
          <c:spPr>
            <a:solidFill>
              <a:srgbClr val="4AA7BA"/>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Sheet1!$B$2:$B$6</c:f>
              <c:numCache>
                <c:formatCode>General</c:formatCode>
                <c:ptCount val="5"/>
                <c:pt idx="0" formatCode="0.0">
                  <c:v>23</c:v>
                </c:pt>
                <c:pt idx="1">
                  <c:v>3.7</c:v>
                </c:pt>
                <c:pt idx="2">
                  <c:v>8.1999999999999993</c:v>
                </c:pt>
                <c:pt idx="3">
                  <c:v>2.4</c:v>
                </c:pt>
                <c:pt idx="4">
                  <c:v>2.1</c:v>
                </c:pt>
              </c:numCache>
            </c:numRef>
          </c:val>
          <c:extLst>
            <c:ext xmlns:c16="http://schemas.microsoft.com/office/drawing/2014/chart" uri="{C3380CC4-5D6E-409C-BE32-E72D297353CC}">
              <c16:uniqueId val="{00000000-09F2-442E-9036-4B7642B2BA2D}"/>
            </c:ext>
          </c:extLst>
        </c:ser>
        <c:ser>
          <c:idx val="1"/>
          <c:order val="1"/>
          <c:tx>
            <c:strRef>
              <c:f>Sheet1!$C$1</c:f>
              <c:strCache>
                <c:ptCount val="1"/>
                <c:pt idx="0">
                  <c:v>20-50</c:v>
                </c:pt>
              </c:strCache>
            </c:strRef>
          </c:tx>
          <c:spPr>
            <a:solidFill>
              <a:srgbClr val="35737F"/>
            </a:solidFill>
          </c:spPr>
          <c:invertIfNegative val="0"/>
          <c:dLbls>
            <c:dLbl>
              <c:idx val="0"/>
              <c:layout>
                <c:manualLayout>
                  <c:x val="-2.5867927353340449E-17"/>
                  <c:y val="1.02242958251060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Sheet1!$C$2:$C$6</c:f>
              <c:numCache>
                <c:formatCode>General</c:formatCode>
                <c:ptCount val="5"/>
                <c:pt idx="0">
                  <c:v>24.3</c:v>
                </c:pt>
                <c:pt idx="1">
                  <c:v>3.7</c:v>
                </c:pt>
                <c:pt idx="2" formatCode="0.0">
                  <c:v>8</c:v>
                </c:pt>
                <c:pt idx="3">
                  <c:v>2.6</c:v>
                </c:pt>
                <c:pt idx="4">
                  <c:v>1.5</c:v>
                </c:pt>
              </c:numCache>
            </c:numRef>
          </c:val>
          <c:extLst>
            <c:ext xmlns:c16="http://schemas.microsoft.com/office/drawing/2014/chart" uri="{C3380CC4-5D6E-409C-BE32-E72D297353CC}">
              <c16:uniqueId val="{00000002-09F2-442E-9036-4B7642B2BA2D}"/>
            </c:ext>
          </c:extLst>
        </c:ser>
        <c:ser>
          <c:idx val="2"/>
          <c:order val="2"/>
          <c:tx>
            <c:strRef>
              <c:f>Sheet1!$D$1</c:f>
              <c:strCache>
                <c:ptCount val="1"/>
                <c:pt idx="0">
                  <c:v>50-70</c:v>
                </c:pt>
              </c:strCache>
            </c:strRef>
          </c:tx>
          <c:spPr>
            <a:solidFill>
              <a:srgbClr val="FFC000"/>
            </a:solidFill>
          </c:spPr>
          <c:invertIfNegative val="0"/>
          <c:dLbls>
            <c:dLbl>
              <c:idx val="0"/>
              <c:layout>
                <c:manualLayout>
                  <c:x val="5.5529564027336029E-3"/>
                  <c:y val="-1.363239443347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SAE</c:v>
                </c:pt>
                <c:pt idx="1">
                  <c:v>AE-&gt;Discon</c:v>
                </c:pt>
                <c:pt idx="2">
                  <c:v>New DM</c:v>
                </c:pt>
                <c:pt idx="3">
                  <c:v>Cancer</c:v>
                </c:pt>
                <c:pt idx="4">
                  <c:v>Cataract</c:v>
                </c:pt>
              </c:strCache>
            </c:strRef>
          </c:cat>
          <c:val>
            <c:numRef>
              <c:f>Sheet1!$D$2:$D$6</c:f>
              <c:numCache>
                <c:formatCode>General</c:formatCode>
                <c:ptCount val="5"/>
                <c:pt idx="0">
                  <c:v>24.3</c:v>
                </c:pt>
                <c:pt idx="1">
                  <c:v>3.6</c:v>
                </c:pt>
                <c:pt idx="2">
                  <c:v>8.6</c:v>
                </c:pt>
                <c:pt idx="3">
                  <c:v>2.5</c:v>
                </c:pt>
                <c:pt idx="4">
                  <c:v>1.8</c:v>
                </c:pt>
              </c:numCache>
            </c:numRef>
          </c:val>
          <c:extLst>
            <c:ext xmlns:c16="http://schemas.microsoft.com/office/drawing/2014/chart" uri="{C3380CC4-5D6E-409C-BE32-E72D297353CC}">
              <c16:uniqueId val="{00000004-09F2-442E-9036-4B7642B2BA2D}"/>
            </c:ext>
          </c:extLst>
        </c:ser>
        <c:ser>
          <c:idx val="3"/>
          <c:order val="3"/>
          <c:tx>
            <c:strRef>
              <c:f>Sheet1!$E$1</c:f>
              <c:strCache>
                <c:ptCount val="1"/>
                <c:pt idx="0">
                  <c:v>70-100</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Sheet1!$E$2:$E$6</c:f>
              <c:numCache>
                <c:formatCode>General</c:formatCode>
                <c:ptCount val="5"/>
                <c:pt idx="0">
                  <c:v>22.5</c:v>
                </c:pt>
                <c:pt idx="1">
                  <c:v>3.1</c:v>
                </c:pt>
                <c:pt idx="2">
                  <c:v>7.7</c:v>
                </c:pt>
                <c:pt idx="3">
                  <c:v>2.2000000000000002</c:v>
                </c:pt>
                <c:pt idx="4">
                  <c:v>1.8</c:v>
                </c:pt>
              </c:numCache>
            </c:numRef>
          </c:val>
          <c:extLst>
            <c:ext xmlns:c16="http://schemas.microsoft.com/office/drawing/2014/chart" uri="{C3380CC4-5D6E-409C-BE32-E72D297353CC}">
              <c16:uniqueId val="{00000005-09F2-442E-9036-4B7642B2BA2D}"/>
            </c:ext>
          </c:extLst>
        </c:ser>
        <c:ser>
          <c:idx val="4"/>
          <c:order val="4"/>
          <c:tx>
            <c:strRef>
              <c:f>Sheet1!$F$1</c:f>
              <c:strCache>
                <c:ptCount val="1"/>
                <c:pt idx="0">
                  <c:v>≥100</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Sheet1!$F$2:$F$6</c:f>
              <c:numCache>
                <c:formatCode>General</c:formatCode>
                <c:ptCount val="5"/>
                <c:pt idx="0">
                  <c:v>23.3</c:v>
                </c:pt>
                <c:pt idx="1">
                  <c:v>3.4</c:v>
                </c:pt>
                <c:pt idx="2">
                  <c:v>7.9</c:v>
                </c:pt>
                <c:pt idx="3">
                  <c:v>2.2999999999999998</c:v>
                </c:pt>
                <c:pt idx="4">
                  <c:v>1.3</c:v>
                </c:pt>
              </c:numCache>
            </c:numRef>
          </c:val>
          <c:extLst>
            <c:ext xmlns:c16="http://schemas.microsoft.com/office/drawing/2014/chart" uri="{C3380CC4-5D6E-409C-BE32-E72D297353CC}">
              <c16:uniqueId val="{00000006-09F2-442E-9036-4B7642B2BA2D}"/>
            </c:ext>
          </c:extLst>
        </c:ser>
        <c:dLbls>
          <c:dLblPos val="outEnd"/>
          <c:showLegendKey val="0"/>
          <c:showVal val="1"/>
          <c:showCatName val="0"/>
          <c:showSerName val="0"/>
          <c:showPercent val="0"/>
          <c:showBubbleSize val="0"/>
        </c:dLbls>
        <c:gapWidth val="40"/>
        <c:axId val="1307440111"/>
        <c:axId val="1"/>
      </c:barChart>
      <c:catAx>
        <c:axId val="1307440111"/>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25"/>
        </c:scaling>
        <c:delete val="0"/>
        <c:axPos val="l"/>
        <c:title>
          <c:tx>
            <c:rich>
              <a:bodyPr/>
              <a:lstStyle/>
              <a:p>
                <a:pPr>
                  <a:defRPr sz="1200">
                    <a:latin typeface="Arial Narrow" panose="020B0606020202030204" pitchFamily="34" charset="0"/>
                  </a:defRPr>
                </a:pPr>
                <a:r>
                  <a:rPr lang="en-US" sz="1200" b="1">
                    <a:latin typeface="Arial Narrow" panose="020B0606020202030204" pitchFamily="34" charset="0"/>
                  </a:rPr>
                  <a:t>Patients (%)</a:t>
                </a:r>
              </a:p>
            </c:rich>
          </c:tx>
          <c:layout>
            <c:manualLayout>
              <c:xMode val="edge"/>
              <c:yMode val="edge"/>
              <c:x val="0"/>
              <c:y val="0.35704904817441313"/>
            </c:manualLayout>
          </c:layout>
          <c:overlay val="0"/>
        </c:title>
        <c:numFmt formatCode="0.0" sourceLinked="1"/>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307440111"/>
        <c:crosses val="autoZero"/>
        <c:crossBetween val="between"/>
        <c:majorUnit val="5"/>
      </c:valAx>
      <c:spPr>
        <a:noFill/>
        <a:ln w="15774">
          <a:noFill/>
        </a:ln>
      </c:spPr>
    </c:plotArea>
    <c:plotVisOnly val="1"/>
    <c:dispBlanksAs val="gap"/>
    <c:showDLblsOverMax val="0"/>
  </c:chart>
  <c:txPr>
    <a:bodyPr/>
    <a:lstStyle/>
    <a:p>
      <a:pPr>
        <a:defRPr sz="1118"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342629046369471E-2"/>
          <c:y val="5.8953488372093021E-2"/>
          <c:w val="0.92619335083114607"/>
          <c:h val="0.78578300677531587"/>
        </c:manualLayout>
      </c:layout>
      <c:barChart>
        <c:barDir val="col"/>
        <c:grouping val="clustered"/>
        <c:varyColors val="0"/>
        <c:ser>
          <c:idx val="0"/>
          <c:order val="0"/>
          <c:tx>
            <c:strRef>
              <c:f>Sheet1!$B$1</c:f>
              <c:strCache>
                <c:ptCount val="1"/>
                <c:pt idx="0">
                  <c:v>&lt; 20 (&lt; 0.5)</c:v>
                </c:pt>
              </c:strCache>
            </c:strRef>
          </c:tx>
          <c:spPr>
            <a:solidFill>
              <a:srgbClr val="4291A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Sheet1!$B$2:$B$6</c:f>
              <c:numCache>
                <c:formatCode>General</c:formatCode>
                <c:ptCount val="5"/>
                <c:pt idx="0">
                  <c:v>1.8</c:v>
                </c:pt>
                <c:pt idx="1">
                  <c:v>1.5</c:v>
                </c:pt>
                <c:pt idx="2">
                  <c:v>0.7</c:v>
                </c:pt>
                <c:pt idx="3">
                  <c:v>0.9</c:v>
                </c:pt>
                <c:pt idx="4">
                  <c:v>0.1</c:v>
                </c:pt>
              </c:numCache>
            </c:numRef>
          </c:val>
          <c:extLst>
            <c:ext xmlns:c16="http://schemas.microsoft.com/office/drawing/2014/chart" uri="{C3380CC4-5D6E-409C-BE32-E72D297353CC}">
              <c16:uniqueId val="{00000000-20B6-4012-9174-364C114E5E14}"/>
            </c:ext>
          </c:extLst>
        </c:ser>
        <c:ser>
          <c:idx val="1"/>
          <c:order val="1"/>
          <c:tx>
            <c:strRef>
              <c:f>Sheet1!$C$1</c:f>
              <c:strCache>
                <c:ptCount val="1"/>
                <c:pt idx="0">
                  <c:v>20–50 (0.5–1.3)</c:v>
                </c:pt>
              </c:strCache>
            </c:strRef>
          </c:tx>
          <c:spPr>
            <a:solidFill>
              <a:srgbClr val="35737F"/>
            </a:solidFill>
          </c:spPr>
          <c:invertIfNegative val="0"/>
          <c:dLbls>
            <c:spPr>
              <a:noFill/>
              <a:ln>
                <a:noFill/>
              </a:ln>
              <a:effectLst/>
            </c:spPr>
            <c:txPr>
              <a:bodyPr wrap="square" lIns="38100" tIns="19050" rIns="38100" bIns="19050" anchor="ctr">
                <a:spAutoFit/>
              </a:bodyPr>
              <a:lstStyle/>
              <a:p>
                <a:pPr>
                  <a:defRPr sz="700" b="1" baseline="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Sheet1!$C$2:$C$6</c:f>
              <c:numCache>
                <c:formatCode>General</c:formatCode>
                <c:ptCount val="5"/>
                <c:pt idx="0">
                  <c:v>1.5</c:v>
                </c:pt>
                <c:pt idx="1">
                  <c:v>1.5</c:v>
                </c:pt>
                <c:pt idx="2">
                  <c:v>0.7</c:v>
                </c:pt>
                <c:pt idx="3">
                  <c:v>1.1000000000000001</c:v>
                </c:pt>
                <c:pt idx="4">
                  <c:v>0.2</c:v>
                </c:pt>
              </c:numCache>
            </c:numRef>
          </c:val>
          <c:extLst>
            <c:ext xmlns:c16="http://schemas.microsoft.com/office/drawing/2014/chart" uri="{C3380CC4-5D6E-409C-BE32-E72D297353CC}">
              <c16:uniqueId val="{00000001-20B6-4012-9174-364C114E5E14}"/>
            </c:ext>
          </c:extLst>
        </c:ser>
        <c:ser>
          <c:idx val="2"/>
          <c:order val="2"/>
          <c:tx>
            <c:strRef>
              <c:f>Sheet1!$D$1</c:f>
              <c:strCache>
                <c:ptCount val="1"/>
                <c:pt idx="0">
                  <c:v>50–70 (1.3–1.8)</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Sheet1!$D$2:$D$6</c:f>
              <c:numCache>
                <c:formatCode>General</c:formatCode>
                <c:ptCount val="5"/>
                <c:pt idx="0">
                  <c:v>1.5</c:v>
                </c:pt>
                <c:pt idx="1">
                  <c:v>2.2000000000000002</c:v>
                </c:pt>
                <c:pt idx="2">
                  <c:v>0.6</c:v>
                </c:pt>
                <c:pt idx="3" formatCode="0.0">
                  <c:v>1</c:v>
                </c:pt>
                <c:pt idx="4">
                  <c:v>0.2</c:v>
                </c:pt>
              </c:numCache>
            </c:numRef>
          </c:val>
          <c:extLst>
            <c:ext xmlns:c16="http://schemas.microsoft.com/office/drawing/2014/chart" uri="{C3380CC4-5D6E-409C-BE32-E72D297353CC}">
              <c16:uniqueId val="{00000002-20B6-4012-9174-364C114E5E14}"/>
            </c:ext>
          </c:extLst>
        </c:ser>
        <c:ser>
          <c:idx val="3"/>
          <c:order val="3"/>
          <c:tx>
            <c:strRef>
              <c:f>Sheet1!$E$1</c:f>
              <c:strCache>
                <c:ptCount val="1"/>
                <c:pt idx="0">
                  <c:v>70–100 (1.8–2.6)</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Sheet1!$E$2:$E$6</c:f>
              <c:numCache>
                <c:formatCode>General</c:formatCode>
                <c:ptCount val="5"/>
                <c:pt idx="0">
                  <c:v>1.3</c:v>
                </c:pt>
                <c:pt idx="1">
                  <c:v>1.6</c:v>
                </c:pt>
                <c:pt idx="2">
                  <c:v>0.8</c:v>
                </c:pt>
                <c:pt idx="3">
                  <c:v>0.9</c:v>
                </c:pt>
                <c:pt idx="4">
                  <c:v>0.2</c:v>
                </c:pt>
              </c:numCache>
            </c:numRef>
          </c:val>
          <c:extLst>
            <c:ext xmlns:c16="http://schemas.microsoft.com/office/drawing/2014/chart" uri="{C3380CC4-5D6E-409C-BE32-E72D297353CC}">
              <c16:uniqueId val="{00000003-20B6-4012-9174-364C114E5E14}"/>
            </c:ext>
          </c:extLst>
        </c:ser>
        <c:ser>
          <c:idx val="4"/>
          <c:order val="4"/>
          <c:tx>
            <c:strRef>
              <c:f>Sheet1!$F$1</c:f>
              <c:strCache>
                <c:ptCount val="1"/>
                <c:pt idx="0">
                  <c:v>≥ 100 (≥ 2.6)</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Sheet1!$F$2:$F$6</c:f>
              <c:numCache>
                <c:formatCode>General</c:formatCode>
                <c:ptCount val="5"/>
                <c:pt idx="0">
                  <c:v>1.2</c:v>
                </c:pt>
                <c:pt idx="1">
                  <c:v>1.9</c:v>
                </c:pt>
                <c:pt idx="2">
                  <c:v>0.6</c:v>
                </c:pt>
                <c:pt idx="3" formatCode="0.0">
                  <c:v>1</c:v>
                </c:pt>
                <c:pt idx="4">
                  <c:v>0.2</c:v>
                </c:pt>
              </c:numCache>
            </c:numRef>
          </c:val>
          <c:extLst>
            <c:ext xmlns:c16="http://schemas.microsoft.com/office/drawing/2014/chart" uri="{C3380CC4-5D6E-409C-BE32-E72D297353CC}">
              <c16:uniqueId val="{00000004-20B6-4012-9174-364C114E5E14}"/>
            </c:ext>
          </c:extLst>
        </c:ser>
        <c:dLbls>
          <c:dLblPos val="outEnd"/>
          <c:showLegendKey val="0"/>
          <c:showVal val="1"/>
          <c:showCatName val="0"/>
          <c:showSerName val="0"/>
          <c:showPercent val="0"/>
          <c:showBubbleSize val="0"/>
        </c:dLbls>
        <c:gapWidth val="40"/>
        <c:axId val="1307157215"/>
        <c:axId val="1"/>
      </c:barChart>
      <c:catAx>
        <c:axId val="1307157215"/>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971"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10"/>
        </c:scaling>
        <c:delete val="0"/>
        <c:axPos val="l"/>
        <c:numFmt formatCode="General" sourceLinked="1"/>
        <c:majorTickMark val="out"/>
        <c:minorTickMark val="none"/>
        <c:tickLblPos val="nextTo"/>
        <c:spPr>
          <a:ln>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307157215"/>
        <c:crosses val="autoZero"/>
        <c:crossBetween val="between"/>
        <c:majorUnit val="5"/>
      </c:valAx>
      <c:spPr>
        <a:noFill/>
        <a:ln w="13708">
          <a:noFill/>
        </a:ln>
      </c:spPr>
    </c:plotArea>
    <c:legend>
      <c:legendPos val="r"/>
      <c:legendEntry>
        <c:idx val="0"/>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1"/>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2"/>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3"/>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4"/>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ayout>
        <c:manualLayout>
          <c:xMode val="edge"/>
          <c:yMode val="edge"/>
          <c:x val="0.12410138513543305"/>
          <c:y val="0"/>
          <c:w val="0.78438510468775291"/>
          <c:h val="0.21206708326431417"/>
        </c:manualLayout>
      </c:layout>
      <c:overlay val="0"/>
      <c:spPr>
        <a:noFill/>
      </c:spPr>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
    <c:plotVisOnly val="1"/>
    <c:dispBlanksAs val="gap"/>
    <c:showDLblsOverMax val="0"/>
  </c:chart>
  <c:txPr>
    <a:bodyPr/>
    <a:lstStyle/>
    <a:p>
      <a:pPr>
        <a:defRPr sz="971" b="0" i="0" u="none" strike="noStrike" baseline="0">
          <a:solidFill>
            <a:srgbClr val="000000"/>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F48C-4656-AC9F-DCA8815137BD}"/>
              </c:ext>
            </c:extLst>
          </c:dPt>
          <c:dPt>
            <c:idx val="1"/>
            <c:invertIfNegative val="0"/>
            <c:bubble3D val="0"/>
            <c:spPr>
              <a:solidFill>
                <a:srgbClr val="FFC000"/>
              </a:solidFill>
              <a:ln>
                <a:noFill/>
              </a:ln>
              <a:effectLst/>
            </c:spPr>
            <c:extLst>
              <c:ext xmlns:c16="http://schemas.microsoft.com/office/drawing/2014/chart" uri="{C3380CC4-5D6E-409C-BE32-E72D297353CC}">
                <c16:uniqueId val="{00000001-F48C-4656-AC9F-DCA8815137BD}"/>
              </c:ext>
            </c:extLst>
          </c:dPt>
          <c:dPt>
            <c:idx val="2"/>
            <c:invertIfNegative val="0"/>
            <c:bubble3D val="0"/>
            <c:spPr>
              <a:solidFill>
                <a:srgbClr val="35737F"/>
              </a:solidFill>
              <a:ln>
                <a:noFill/>
              </a:ln>
              <a:effectLst/>
            </c:spPr>
            <c:extLst>
              <c:ext xmlns:c16="http://schemas.microsoft.com/office/drawing/2014/chart" uri="{C3380CC4-5D6E-409C-BE32-E72D297353CC}">
                <c16:uniqueId val="{00000003-F48C-4656-AC9F-DCA8815137B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7.3</c:v>
                </c:pt>
                <c:pt idx="1">
                  <c:v>7.9</c:v>
                </c:pt>
                <c:pt idx="2">
                  <c:v>11.9</c:v>
                </c:pt>
              </c:numCache>
            </c:numRef>
          </c:val>
          <c:extLst>
            <c:ext xmlns:c16="http://schemas.microsoft.com/office/drawing/2014/chart" uri="{C3380CC4-5D6E-409C-BE32-E72D297353CC}">
              <c16:uniqueId val="{00000004-F48C-4656-AC9F-DCA8815137BD}"/>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endParaRPr lang="en-GB" sz="1200" b="1" dirty="0">
                  <a:solidFill>
                    <a:schemeClr val="tx1"/>
                  </a:solidFill>
                  <a:latin typeface="Arial Narrow" panose="020B0606020202030204" pitchFamily="34" charset="0"/>
                </a:endParaRPr>
              </a:p>
            </c:rich>
          </c:tx>
          <c:layout>
            <c:manualLayout>
              <c:xMode val="edge"/>
              <c:yMode val="edge"/>
              <c:x val="0.22916757334403923"/>
              <c:y val="0.9074218334770048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Patients </a:t>
                </a:r>
                <a:r>
                  <a:rPr lang="en-GB" sz="1200" b="1" baseline="0">
                    <a:solidFill>
                      <a:schemeClr val="tx1"/>
                    </a:solidFill>
                    <a:latin typeface="Arial Narrow" panose="020B0606020202030204" pitchFamily="34" charset="0"/>
                  </a:rPr>
                  <a:t>(%)</a:t>
                </a:r>
                <a:endParaRPr lang="en-GB" sz="1200" b="1">
                  <a:solidFill>
                    <a:schemeClr val="tx1"/>
                  </a:solidFill>
                  <a:latin typeface="Arial Narrow" panose="020B0606020202030204" pitchFamily="34" charset="0"/>
                </a:endParaRPr>
              </a:p>
            </c:rich>
          </c:tx>
          <c:layout>
            <c:manualLayout>
              <c:xMode val="edge"/>
              <c:yMode val="edge"/>
              <c:x val="1.3222739864145197E-2"/>
              <c:y val="0.2353014659156949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Secondary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2FAB-4F0D-8178-8979510759C6}"/>
              </c:ext>
            </c:extLst>
          </c:dPt>
          <c:dPt>
            <c:idx val="1"/>
            <c:invertIfNegative val="0"/>
            <c:bubble3D val="0"/>
            <c:spPr>
              <a:solidFill>
                <a:srgbClr val="FFC000"/>
              </a:solidFill>
              <a:ln>
                <a:noFill/>
              </a:ln>
              <a:effectLst/>
            </c:spPr>
            <c:extLst>
              <c:ext xmlns:c16="http://schemas.microsoft.com/office/drawing/2014/chart" uri="{C3380CC4-5D6E-409C-BE32-E72D297353CC}">
                <c16:uniqueId val="{00000001-2FAB-4F0D-8178-8979510759C6}"/>
              </c:ext>
            </c:extLst>
          </c:dPt>
          <c:dPt>
            <c:idx val="2"/>
            <c:invertIfNegative val="0"/>
            <c:bubble3D val="0"/>
            <c:spPr>
              <a:solidFill>
                <a:srgbClr val="35737F"/>
              </a:solidFill>
              <a:ln>
                <a:noFill/>
              </a:ln>
              <a:effectLst/>
            </c:spPr>
            <c:extLst>
              <c:ext xmlns:c16="http://schemas.microsoft.com/office/drawing/2014/chart" uri="{C3380CC4-5D6E-409C-BE32-E72D297353CC}">
                <c16:uniqueId val="{00000003-2FAB-4F0D-8178-8979510759C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4.4000000000000004</c:v>
                </c:pt>
                <c:pt idx="1">
                  <c:v>4.9000000000000004</c:v>
                </c:pt>
                <c:pt idx="2">
                  <c:v>7.8</c:v>
                </c:pt>
              </c:numCache>
            </c:numRef>
          </c:val>
          <c:extLst>
            <c:ext xmlns:c16="http://schemas.microsoft.com/office/drawing/2014/chart" uri="{C3380CC4-5D6E-409C-BE32-E72D297353CC}">
              <c16:uniqueId val="{00000004-2FAB-4F0D-8178-8979510759C6}"/>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p>
            </c:rich>
          </c:tx>
          <c:layout>
            <c:manualLayout>
              <c:xMode val="edge"/>
              <c:yMode val="edge"/>
              <c:x val="0.23094587568167388"/>
              <c:y val="0.898194999300178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GB" sz="1200" b="1">
                    <a:solidFill>
                      <a:schemeClr val="tx1"/>
                    </a:solidFill>
                  </a:rPr>
                  <a:t>Patients </a:t>
                </a:r>
                <a:r>
                  <a:rPr lang="en-GB" sz="1200" b="1" baseline="0">
                    <a:solidFill>
                      <a:schemeClr val="tx1"/>
                    </a:solidFill>
                  </a:rPr>
                  <a:t>(%)</a:t>
                </a:r>
                <a:endParaRPr lang="en-GB" sz="1200" b="1">
                  <a:solidFill>
                    <a:schemeClr val="tx1"/>
                  </a:solidFill>
                </a:endParaRPr>
              </a:p>
            </c:rich>
          </c:tx>
          <c:layout>
            <c:manualLayout>
              <c:xMode val="edge"/>
              <c:yMode val="edge"/>
              <c:x val="5.2890959456580794E-3"/>
              <c:y val="0.23430230069824104"/>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46435464"/>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380308179454"/>
          <c:y val="5.416519588017818E-2"/>
          <c:w val="0.8127284667712632"/>
          <c:h val="0.78737524515092994"/>
        </c:manualLayout>
      </c:layout>
      <c:lineChart>
        <c:grouping val="standard"/>
        <c:varyColors val="0"/>
        <c:ser>
          <c:idx val="0"/>
          <c:order val="0"/>
          <c:tx>
            <c:strRef>
              <c:f>'Key SEP'!$B$1:$B$2</c:f>
              <c:strCache>
                <c:ptCount val="2"/>
                <c:pt idx="0">
                  <c:v>FOURIER Key SEP, Prior MI &lt;1 Year</c:v>
                </c:pt>
                <c:pt idx="1">
                  <c:v>Placebo</c:v>
                </c:pt>
              </c:strCache>
            </c:strRef>
          </c:tx>
          <c:spPr>
            <a:ln w="31750" cap="rnd">
              <a:solidFill>
                <a:schemeClr val="bg1">
                  <a:lumMod val="65000"/>
                </a:schemeClr>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SEP'!$B$3:$B$1099</c:f>
              <c:numCache>
                <c:formatCode>General</c:formatCode>
                <c:ptCount val="1097"/>
                <c:pt idx="0">
                  <c:v>0</c:v>
                </c:pt>
                <c:pt idx="1">
                  <c:v>3.4600000000000001E-4</c:v>
                </c:pt>
                <c:pt idx="2">
                  <c:v>3.4600000000000001E-4</c:v>
                </c:pt>
                <c:pt idx="3">
                  <c:v>3.4600000000000001E-4</c:v>
                </c:pt>
                <c:pt idx="4">
                  <c:v>6.9229999999999997E-4</c:v>
                </c:pt>
                <c:pt idx="5">
                  <c:v>6.9229999999999997E-4</c:v>
                </c:pt>
                <c:pt idx="6">
                  <c:v>6.9229999999999997E-4</c:v>
                </c:pt>
                <c:pt idx="7">
                  <c:v>1.0384999999999999E-3</c:v>
                </c:pt>
                <c:pt idx="8">
                  <c:v>1.0384999999999999E-3</c:v>
                </c:pt>
                <c:pt idx="9">
                  <c:v>1.0384999999999999E-3</c:v>
                </c:pt>
                <c:pt idx="10">
                  <c:v>1.3848E-3</c:v>
                </c:pt>
                <c:pt idx="11">
                  <c:v>1.3848E-3</c:v>
                </c:pt>
                <c:pt idx="12">
                  <c:v>1.3848E-3</c:v>
                </c:pt>
                <c:pt idx="13">
                  <c:v>1.7311E-3</c:v>
                </c:pt>
                <c:pt idx="14">
                  <c:v>2.0772999999999998E-3</c:v>
                </c:pt>
                <c:pt idx="15">
                  <c:v>2.0772999999999998E-3</c:v>
                </c:pt>
                <c:pt idx="16">
                  <c:v>2.4236000000000001E-3</c:v>
                </c:pt>
                <c:pt idx="17">
                  <c:v>2.4236000000000001E-3</c:v>
                </c:pt>
                <c:pt idx="18">
                  <c:v>3.1161000000000001E-3</c:v>
                </c:pt>
                <c:pt idx="19">
                  <c:v>3.1161000000000001E-3</c:v>
                </c:pt>
                <c:pt idx="20">
                  <c:v>3.1161000000000001E-3</c:v>
                </c:pt>
                <c:pt idx="21">
                  <c:v>3.1161000000000001E-3</c:v>
                </c:pt>
                <c:pt idx="22">
                  <c:v>3.1161000000000001E-3</c:v>
                </c:pt>
                <c:pt idx="23">
                  <c:v>3.1161000000000001E-3</c:v>
                </c:pt>
                <c:pt idx="24">
                  <c:v>3.1161000000000001E-3</c:v>
                </c:pt>
                <c:pt idx="25">
                  <c:v>3.4624E-3</c:v>
                </c:pt>
                <c:pt idx="26">
                  <c:v>3.4624E-3</c:v>
                </c:pt>
                <c:pt idx="27">
                  <c:v>3.4624E-3</c:v>
                </c:pt>
                <c:pt idx="28">
                  <c:v>3.8086000000000001E-3</c:v>
                </c:pt>
                <c:pt idx="29">
                  <c:v>4.1549000000000004E-3</c:v>
                </c:pt>
                <c:pt idx="30">
                  <c:v>4.5011000000000001E-3</c:v>
                </c:pt>
                <c:pt idx="31">
                  <c:v>5.1936999999999999E-3</c:v>
                </c:pt>
                <c:pt idx="32">
                  <c:v>5.1936999999999999E-3</c:v>
                </c:pt>
                <c:pt idx="33">
                  <c:v>5.1936999999999999E-3</c:v>
                </c:pt>
                <c:pt idx="34">
                  <c:v>5.1936999999999999E-3</c:v>
                </c:pt>
                <c:pt idx="35">
                  <c:v>5.5399000000000004E-3</c:v>
                </c:pt>
                <c:pt idx="36">
                  <c:v>5.5399000000000004E-3</c:v>
                </c:pt>
                <c:pt idx="37">
                  <c:v>5.5399000000000004E-3</c:v>
                </c:pt>
                <c:pt idx="38">
                  <c:v>5.8862999999999997E-3</c:v>
                </c:pt>
                <c:pt idx="39">
                  <c:v>6.2326999999999999E-3</c:v>
                </c:pt>
                <c:pt idx="40">
                  <c:v>6.2326999999999999E-3</c:v>
                </c:pt>
                <c:pt idx="41">
                  <c:v>6.5791000000000001E-3</c:v>
                </c:pt>
                <c:pt idx="42">
                  <c:v>6.5791000000000001E-3</c:v>
                </c:pt>
                <c:pt idx="43">
                  <c:v>6.9255000000000002E-3</c:v>
                </c:pt>
                <c:pt idx="44">
                  <c:v>7.2718000000000001E-3</c:v>
                </c:pt>
                <c:pt idx="45">
                  <c:v>7.9646000000000005E-3</c:v>
                </c:pt>
                <c:pt idx="46">
                  <c:v>8.6574000000000009E-3</c:v>
                </c:pt>
                <c:pt idx="47">
                  <c:v>8.6574000000000009E-3</c:v>
                </c:pt>
                <c:pt idx="48">
                  <c:v>8.6574000000000009E-3</c:v>
                </c:pt>
                <c:pt idx="49">
                  <c:v>8.6574000000000009E-3</c:v>
                </c:pt>
                <c:pt idx="50">
                  <c:v>9.0036999999999999E-3</c:v>
                </c:pt>
                <c:pt idx="51">
                  <c:v>9.3501000000000001E-3</c:v>
                </c:pt>
                <c:pt idx="52">
                  <c:v>9.3501000000000001E-3</c:v>
                </c:pt>
                <c:pt idx="53">
                  <c:v>9.3501000000000001E-3</c:v>
                </c:pt>
                <c:pt idx="54">
                  <c:v>9.3501000000000001E-3</c:v>
                </c:pt>
                <c:pt idx="55">
                  <c:v>9.3501000000000001E-3</c:v>
                </c:pt>
                <c:pt idx="56">
                  <c:v>9.3501000000000001E-3</c:v>
                </c:pt>
                <c:pt idx="57">
                  <c:v>9.6965000000000003E-3</c:v>
                </c:pt>
                <c:pt idx="58">
                  <c:v>9.6965000000000003E-3</c:v>
                </c:pt>
                <c:pt idx="59">
                  <c:v>9.6965000000000003E-3</c:v>
                </c:pt>
                <c:pt idx="60">
                  <c:v>9.6965000000000003E-3</c:v>
                </c:pt>
                <c:pt idx="61">
                  <c:v>1.00429E-2</c:v>
                </c:pt>
                <c:pt idx="62">
                  <c:v>1.0389300000000001E-2</c:v>
                </c:pt>
                <c:pt idx="63">
                  <c:v>1.0389300000000001E-2</c:v>
                </c:pt>
                <c:pt idx="64">
                  <c:v>1.0389300000000001E-2</c:v>
                </c:pt>
                <c:pt idx="65">
                  <c:v>1.0389300000000001E-2</c:v>
                </c:pt>
                <c:pt idx="66">
                  <c:v>1.0389300000000001E-2</c:v>
                </c:pt>
                <c:pt idx="67">
                  <c:v>1.0389300000000001E-2</c:v>
                </c:pt>
                <c:pt idx="68">
                  <c:v>1.0389300000000001E-2</c:v>
                </c:pt>
                <c:pt idx="69">
                  <c:v>1.0389300000000001E-2</c:v>
                </c:pt>
                <c:pt idx="70">
                  <c:v>1.0389300000000001E-2</c:v>
                </c:pt>
                <c:pt idx="71">
                  <c:v>1.0389300000000001E-2</c:v>
                </c:pt>
                <c:pt idx="72">
                  <c:v>1.0389300000000001E-2</c:v>
                </c:pt>
                <c:pt idx="73">
                  <c:v>1.0389300000000001E-2</c:v>
                </c:pt>
                <c:pt idx="74">
                  <c:v>1.0389300000000001E-2</c:v>
                </c:pt>
                <c:pt idx="75">
                  <c:v>1.0389300000000001E-2</c:v>
                </c:pt>
                <c:pt idx="76">
                  <c:v>1.0389300000000001E-2</c:v>
                </c:pt>
                <c:pt idx="77">
                  <c:v>1.0389300000000001E-2</c:v>
                </c:pt>
                <c:pt idx="78">
                  <c:v>1.0389300000000001E-2</c:v>
                </c:pt>
                <c:pt idx="79">
                  <c:v>1.07358E-2</c:v>
                </c:pt>
                <c:pt idx="80">
                  <c:v>1.07358E-2</c:v>
                </c:pt>
                <c:pt idx="81">
                  <c:v>1.10823E-2</c:v>
                </c:pt>
                <c:pt idx="82">
                  <c:v>1.10823E-2</c:v>
                </c:pt>
                <c:pt idx="83">
                  <c:v>1.10823E-2</c:v>
                </c:pt>
                <c:pt idx="84">
                  <c:v>1.1428799999999999E-2</c:v>
                </c:pt>
                <c:pt idx="85">
                  <c:v>1.1428799999999999E-2</c:v>
                </c:pt>
                <c:pt idx="86">
                  <c:v>1.1428799999999999E-2</c:v>
                </c:pt>
                <c:pt idx="87">
                  <c:v>1.1775300000000001E-2</c:v>
                </c:pt>
                <c:pt idx="88">
                  <c:v>1.1775300000000001E-2</c:v>
                </c:pt>
                <c:pt idx="89">
                  <c:v>1.1775300000000001E-2</c:v>
                </c:pt>
                <c:pt idx="90">
                  <c:v>1.1775300000000001E-2</c:v>
                </c:pt>
                <c:pt idx="91">
                  <c:v>1.1775300000000001E-2</c:v>
                </c:pt>
                <c:pt idx="92">
                  <c:v>1.21219E-2</c:v>
                </c:pt>
                <c:pt idx="93">
                  <c:v>1.21219E-2</c:v>
                </c:pt>
                <c:pt idx="94">
                  <c:v>1.24686E-2</c:v>
                </c:pt>
                <c:pt idx="95">
                  <c:v>1.24686E-2</c:v>
                </c:pt>
                <c:pt idx="96">
                  <c:v>1.24686E-2</c:v>
                </c:pt>
                <c:pt idx="97">
                  <c:v>1.24686E-2</c:v>
                </c:pt>
                <c:pt idx="98">
                  <c:v>1.24686E-2</c:v>
                </c:pt>
                <c:pt idx="99">
                  <c:v>1.2815500000000001E-2</c:v>
                </c:pt>
                <c:pt idx="100">
                  <c:v>1.2815500000000001E-2</c:v>
                </c:pt>
                <c:pt idx="101">
                  <c:v>1.2815500000000001E-2</c:v>
                </c:pt>
                <c:pt idx="102">
                  <c:v>1.2815500000000001E-2</c:v>
                </c:pt>
                <c:pt idx="103">
                  <c:v>1.2815500000000001E-2</c:v>
                </c:pt>
                <c:pt idx="104">
                  <c:v>1.2815500000000001E-2</c:v>
                </c:pt>
                <c:pt idx="105">
                  <c:v>1.2815500000000001E-2</c:v>
                </c:pt>
                <c:pt idx="106">
                  <c:v>1.3162399999999999E-2</c:v>
                </c:pt>
                <c:pt idx="107">
                  <c:v>1.3162399999999999E-2</c:v>
                </c:pt>
                <c:pt idx="108">
                  <c:v>1.3162399999999999E-2</c:v>
                </c:pt>
                <c:pt idx="109">
                  <c:v>1.3162399999999999E-2</c:v>
                </c:pt>
                <c:pt idx="110">
                  <c:v>1.3162399999999999E-2</c:v>
                </c:pt>
                <c:pt idx="111">
                  <c:v>1.38561E-2</c:v>
                </c:pt>
                <c:pt idx="112">
                  <c:v>1.38561E-2</c:v>
                </c:pt>
                <c:pt idx="113">
                  <c:v>1.45498E-2</c:v>
                </c:pt>
                <c:pt idx="114">
                  <c:v>1.45498E-2</c:v>
                </c:pt>
                <c:pt idx="115">
                  <c:v>1.45498E-2</c:v>
                </c:pt>
                <c:pt idx="116">
                  <c:v>1.48968E-2</c:v>
                </c:pt>
                <c:pt idx="117">
                  <c:v>1.48968E-2</c:v>
                </c:pt>
                <c:pt idx="118">
                  <c:v>1.48968E-2</c:v>
                </c:pt>
                <c:pt idx="119">
                  <c:v>1.48968E-2</c:v>
                </c:pt>
                <c:pt idx="120">
                  <c:v>1.48968E-2</c:v>
                </c:pt>
                <c:pt idx="121">
                  <c:v>1.48968E-2</c:v>
                </c:pt>
                <c:pt idx="122">
                  <c:v>1.48968E-2</c:v>
                </c:pt>
                <c:pt idx="123">
                  <c:v>1.48968E-2</c:v>
                </c:pt>
                <c:pt idx="124">
                  <c:v>1.48968E-2</c:v>
                </c:pt>
                <c:pt idx="125">
                  <c:v>1.48968E-2</c:v>
                </c:pt>
                <c:pt idx="126">
                  <c:v>1.52438E-2</c:v>
                </c:pt>
                <c:pt idx="127">
                  <c:v>1.52438E-2</c:v>
                </c:pt>
                <c:pt idx="128">
                  <c:v>1.52438E-2</c:v>
                </c:pt>
                <c:pt idx="129">
                  <c:v>1.55908E-2</c:v>
                </c:pt>
                <c:pt idx="130">
                  <c:v>1.55908E-2</c:v>
                </c:pt>
                <c:pt idx="131">
                  <c:v>1.5937799999999998E-2</c:v>
                </c:pt>
                <c:pt idx="132">
                  <c:v>1.5937799999999998E-2</c:v>
                </c:pt>
                <c:pt idx="133">
                  <c:v>1.5937799999999998E-2</c:v>
                </c:pt>
                <c:pt idx="134">
                  <c:v>1.6284799999999999E-2</c:v>
                </c:pt>
                <c:pt idx="135">
                  <c:v>1.6284799999999999E-2</c:v>
                </c:pt>
                <c:pt idx="136">
                  <c:v>1.6284799999999999E-2</c:v>
                </c:pt>
                <c:pt idx="137">
                  <c:v>1.6979000000000001E-2</c:v>
                </c:pt>
                <c:pt idx="138">
                  <c:v>1.6979000000000001E-2</c:v>
                </c:pt>
                <c:pt idx="139">
                  <c:v>1.6979000000000001E-2</c:v>
                </c:pt>
                <c:pt idx="140">
                  <c:v>1.6979000000000001E-2</c:v>
                </c:pt>
                <c:pt idx="141">
                  <c:v>1.8020399999999999E-2</c:v>
                </c:pt>
                <c:pt idx="142">
                  <c:v>1.8714600000000001E-2</c:v>
                </c:pt>
                <c:pt idx="143">
                  <c:v>1.8714600000000001E-2</c:v>
                </c:pt>
                <c:pt idx="144">
                  <c:v>1.8714600000000001E-2</c:v>
                </c:pt>
                <c:pt idx="145">
                  <c:v>1.8714600000000001E-2</c:v>
                </c:pt>
                <c:pt idx="146">
                  <c:v>1.9061700000000001E-2</c:v>
                </c:pt>
                <c:pt idx="147">
                  <c:v>1.9061700000000001E-2</c:v>
                </c:pt>
                <c:pt idx="148">
                  <c:v>1.9061700000000001E-2</c:v>
                </c:pt>
                <c:pt idx="149">
                  <c:v>1.94089E-2</c:v>
                </c:pt>
                <c:pt idx="150">
                  <c:v>1.9756200000000002E-2</c:v>
                </c:pt>
                <c:pt idx="151">
                  <c:v>1.9756200000000002E-2</c:v>
                </c:pt>
                <c:pt idx="152">
                  <c:v>1.9756200000000002E-2</c:v>
                </c:pt>
                <c:pt idx="153">
                  <c:v>2.01034E-2</c:v>
                </c:pt>
                <c:pt idx="154">
                  <c:v>2.0450599999999999E-2</c:v>
                </c:pt>
                <c:pt idx="155">
                  <c:v>2.0450599999999999E-2</c:v>
                </c:pt>
                <c:pt idx="156">
                  <c:v>2.0797900000000001E-2</c:v>
                </c:pt>
                <c:pt idx="157">
                  <c:v>2.11451E-2</c:v>
                </c:pt>
                <c:pt idx="158">
                  <c:v>2.11451E-2</c:v>
                </c:pt>
                <c:pt idx="159">
                  <c:v>2.11451E-2</c:v>
                </c:pt>
                <c:pt idx="160">
                  <c:v>2.11451E-2</c:v>
                </c:pt>
                <c:pt idx="161">
                  <c:v>2.11451E-2</c:v>
                </c:pt>
                <c:pt idx="162">
                  <c:v>2.11451E-2</c:v>
                </c:pt>
                <c:pt idx="163">
                  <c:v>2.11451E-2</c:v>
                </c:pt>
                <c:pt idx="164">
                  <c:v>2.11451E-2</c:v>
                </c:pt>
                <c:pt idx="165">
                  <c:v>2.11451E-2</c:v>
                </c:pt>
                <c:pt idx="166">
                  <c:v>2.1492299999999999E-2</c:v>
                </c:pt>
                <c:pt idx="167">
                  <c:v>2.1492299999999999E-2</c:v>
                </c:pt>
                <c:pt idx="168">
                  <c:v>2.1492299999999999E-2</c:v>
                </c:pt>
                <c:pt idx="169">
                  <c:v>2.1839600000000001E-2</c:v>
                </c:pt>
                <c:pt idx="170">
                  <c:v>2.1839600000000001E-2</c:v>
                </c:pt>
                <c:pt idx="171">
                  <c:v>2.1839600000000001E-2</c:v>
                </c:pt>
                <c:pt idx="172">
                  <c:v>2.2186899999999999E-2</c:v>
                </c:pt>
                <c:pt idx="173">
                  <c:v>2.2186899999999999E-2</c:v>
                </c:pt>
                <c:pt idx="174">
                  <c:v>2.2186899999999999E-2</c:v>
                </c:pt>
                <c:pt idx="175">
                  <c:v>2.2186899999999999E-2</c:v>
                </c:pt>
                <c:pt idx="176">
                  <c:v>2.2186899999999999E-2</c:v>
                </c:pt>
                <c:pt idx="177">
                  <c:v>2.25343E-2</c:v>
                </c:pt>
                <c:pt idx="178">
                  <c:v>2.2881599999999998E-2</c:v>
                </c:pt>
                <c:pt idx="179">
                  <c:v>2.2881599999999998E-2</c:v>
                </c:pt>
                <c:pt idx="180">
                  <c:v>2.2881599999999998E-2</c:v>
                </c:pt>
                <c:pt idx="181">
                  <c:v>2.3576400000000001E-2</c:v>
                </c:pt>
                <c:pt idx="182">
                  <c:v>2.3576400000000001E-2</c:v>
                </c:pt>
                <c:pt idx="183">
                  <c:v>2.3576400000000001E-2</c:v>
                </c:pt>
                <c:pt idx="184">
                  <c:v>2.3576400000000001E-2</c:v>
                </c:pt>
                <c:pt idx="185">
                  <c:v>2.3576400000000001E-2</c:v>
                </c:pt>
                <c:pt idx="186">
                  <c:v>2.3923699999999999E-2</c:v>
                </c:pt>
                <c:pt idx="187">
                  <c:v>2.3923699999999999E-2</c:v>
                </c:pt>
                <c:pt idx="188">
                  <c:v>2.42711E-2</c:v>
                </c:pt>
                <c:pt idx="189">
                  <c:v>2.42711E-2</c:v>
                </c:pt>
                <c:pt idx="190">
                  <c:v>2.42711E-2</c:v>
                </c:pt>
                <c:pt idx="191">
                  <c:v>2.42711E-2</c:v>
                </c:pt>
                <c:pt idx="192">
                  <c:v>2.4618399999999999E-2</c:v>
                </c:pt>
                <c:pt idx="193">
                  <c:v>2.49658E-2</c:v>
                </c:pt>
                <c:pt idx="194">
                  <c:v>2.49658E-2</c:v>
                </c:pt>
                <c:pt idx="195">
                  <c:v>2.5313100000000002E-2</c:v>
                </c:pt>
                <c:pt idx="196">
                  <c:v>2.5313100000000002E-2</c:v>
                </c:pt>
                <c:pt idx="197">
                  <c:v>2.5313100000000002E-2</c:v>
                </c:pt>
                <c:pt idx="198">
                  <c:v>2.5313100000000002E-2</c:v>
                </c:pt>
                <c:pt idx="199">
                  <c:v>2.5313100000000002E-2</c:v>
                </c:pt>
                <c:pt idx="200">
                  <c:v>2.5313100000000002E-2</c:v>
                </c:pt>
                <c:pt idx="201">
                  <c:v>2.5313100000000002E-2</c:v>
                </c:pt>
                <c:pt idx="202">
                  <c:v>2.5660499999999999E-2</c:v>
                </c:pt>
                <c:pt idx="203">
                  <c:v>2.60079E-2</c:v>
                </c:pt>
                <c:pt idx="204">
                  <c:v>2.67026E-2</c:v>
                </c:pt>
                <c:pt idx="205">
                  <c:v>2.7049900000000002E-2</c:v>
                </c:pt>
                <c:pt idx="206">
                  <c:v>2.7397299999999999E-2</c:v>
                </c:pt>
                <c:pt idx="207">
                  <c:v>2.7397299999999999E-2</c:v>
                </c:pt>
                <c:pt idx="208">
                  <c:v>2.7397299999999999E-2</c:v>
                </c:pt>
                <c:pt idx="209">
                  <c:v>2.7397299999999999E-2</c:v>
                </c:pt>
                <c:pt idx="210">
                  <c:v>2.7397299999999999E-2</c:v>
                </c:pt>
                <c:pt idx="211">
                  <c:v>2.7397299999999999E-2</c:v>
                </c:pt>
                <c:pt idx="212">
                  <c:v>2.8091999999999999E-2</c:v>
                </c:pt>
                <c:pt idx="213">
                  <c:v>2.8091999999999999E-2</c:v>
                </c:pt>
                <c:pt idx="214">
                  <c:v>2.84394E-2</c:v>
                </c:pt>
                <c:pt idx="215">
                  <c:v>2.84394E-2</c:v>
                </c:pt>
                <c:pt idx="216">
                  <c:v>2.84394E-2</c:v>
                </c:pt>
                <c:pt idx="217">
                  <c:v>2.8786900000000001E-2</c:v>
                </c:pt>
                <c:pt idx="218">
                  <c:v>2.9134299999999998E-2</c:v>
                </c:pt>
                <c:pt idx="219">
                  <c:v>2.9134299999999998E-2</c:v>
                </c:pt>
                <c:pt idx="220">
                  <c:v>2.9134299999999998E-2</c:v>
                </c:pt>
                <c:pt idx="221">
                  <c:v>2.9481799999999999E-2</c:v>
                </c:pt>
                <c:pt idx="222">
                  <c:v>2.9481799999999999E-2</c:v>
                </c:pt>
                <c:pt idx="223">
                  <c:v>2.9481799999999999E-2</c:v>
                </c:pt>
                <c:pt idx="224">
                  <c:v>2.9481799999999999E-2</c:v>
                </c:pt>
                <c:pt idx="225">
                  <c:v>2.98293E-2</c:v>
                </c:pt>
                <c:pt idx="226">
                  <c:v>3.01768E-2</c:v>
                </c:pt>
                <c:pt idx="227">
                  <c:v>3.01768E-2</c:v>
                </c:pt>
                <c:pt idx="228">
                  <c:v>3.01768E-2</c:v>
                </c:pt>
                <c:pt idx="229">
                  <c:v>3.0871699999999998E-2</c:v>
                </c:pt>
                <c:pt idx="230">
                  <c:v>3.0871699999999998E-2</c:v>
                </c:pt>
                <c:pt idx="231">
                  <c:v>3.1566700000000003E-2</c:v>
                </c:pt>
                <c:pt idx="232">
                  <c:v>3.1566700000000003E-2</c:v>
                </c:pt>
                <c:pt idx="233">
                  <c:v>3.1914199999999997E-2</c:v>
                </c:pt>
                <c:pt idx="234">
                  <c:v>3.1914199999999997E-2</c:v>
                </c:pt>
                <c:pt idx="235">
                  <c:v>3.1914199999999997E-2</c:v>
                </c:pt>
                <c:pt idx="236">
                  <c:v>3.1914199999999997E-2</c:v>
                </c:pt>
                <c:pt idx="237">
                  <c:v>3.1914199999999997E-2</c:v>
                </c:pt>
                <c:pt idx="238">
                  <c:v>3.1914199999999997E-2</c:v>
                </c:pt>
                <c:pt idx="239">
                  <c:v>3.1914199999999997E-2</c:v>
                </c:pt>
                <c:pt idx="240">
                  <c:v>3.1914199999999997E-2</c:v>
                </c:pt>
                <c:pt idx="241">
                  <c:v>3.1914199999999997E-2</c:v>
                </c:pt>
                <c:pt idx="242">
                  <c:v>3.2261699999999997E-2</c:v>
                </c:pt>
                <c:pt idx="243">
                  <c:v>3.2261699999999997E-2</c:v>
                </c:pt>
                <c:pt idx="244">
                  <c:v>3.2609199999999998E-2</c:v>
                </c:pt>
                <c:pt idx="245">
                  <c:v>3.2956600000000003E-2</c:v>
                </c:pt>
                <c:pt idx="246">
                  <c:v>3.2956600000000003E-2</c:v>
                </c:pt>
                <c:pt idx="247">
                  <c:v>3.2956600000000003E-2</c:v>
                </c:pt>
                <c:pt idx="248">
                  <c:v>3.2956600000000003E-2</c:v>
                </c:pt>
                <c:pt idx="249">
                  <c:v>3.2956600000000003E-2</c:v>
                </c:pt>
                <c:pt idx="250">
                  <c:v>3.2956600000000003E-2</c:v>
                </c:pt>
                <c:pt idx="251">
                  <c:v>3.3304100000000003E-2</c:v>
                </c:pt>
                <c:pt idx="252">
                  <c:v>3.3304100000000003E-2</c:v>
                </c:pt>
                <c:pt idx="253">
                  <c:v>3.3304100000000003E-2</c:v>
                </c:pt>
                <c:pt idx="254">
                  <c:v>3.3304100000000003E-2</c:v>
                </c:pt>
                <c:pt idx="255">
                  <c:v>3.3304100000000003E-2</c:v>
                </c:pt>
                <c:pt idx="256">
                  <c:v>3.36517E-2</c:v>
                </c:pt>
                <c:pt idx="257">
                  <c:v>3.3999500000000002E-2</c:v>
                </c:pt>
                <c:pt idx="258">
                  <c:v>3.3999500000000002E-2</c:v>
                </c:pt>
                <c:pt idx="259">
                  <c:v>3.4347200000000001E-2</c:v>
                </c:pt>
                <c:pt idx="260">
                  <c:v>3.4694900000000001E-2</c:v>
                </c:pt>
                <c:pt idx="261">
                  <c:v>3.5042700000000003E-2</c:v>
                </c:pt>
                <c:pt idx="262">
                  <c:v>3.5738100000000002E-2</c:v>
                </c:pt>
                <c:pt idx="263">
                  <c:v>3.5738100000000002E-2</c:v>
                </c:pt>
                <c:pt idx="264">
                  <c:v>3.5738100000000002E-2</c:v>
                </c:pt>
                <c:pt idx="265">
                  <c:v>3.6085899999999997E-2</c:v>
                </c:pt>
                <c:pt idx="266">
                  <c:v>3.6781300000000003E-2</c:v>
                </c:pt>
                <c:pt idx="267">
                  <c:v>3.6781300000000003E-2</c:v>
                </c:pt>
                <c:pt idx="268">
                  <c:v>3.6781300000000003E-2</c:v>
                </c:pt>
                <c:pt idx="269">
                  <c:v>3.7129200000000001E-2</c:v>
                </c:pt>
                <c:pt idx="270">
                  <c:v>3.7129200000000001E-2</c:v>
                </c:pt>
                <c:pt idx="271">
                  <c:v>3.7477000000000003E-2</c:v>
                </c:pt>
                <c:pt idx="272">
                  <c:v>3.7477000000000003E-2</c:v>
                </c:pt>
                <c:pt idx="273">
                  <c:v>3.7477000000000003E-2</c:v>
                </c:pt>
                <c:pt idx="274">
                  <c:v>3.7477000000000003E-2</c:v>
                </c:pt>
                <c:pt idx="275">
                  <c:v>3.7477000000000003E-2</c:v>
                </c:pt>
                <c:pt idx="276">
                  <c:v>3.7477000000000003E-2</c:v>
                </c:pt>
                <c:pt idx="277">
                  <c:v>3.7824900000000002E-2</c:v>
                </c:pt>
                <c:pt idx="278">
                  <c:v>3.7824900000000002E-2</c:v>
                </c:pt>
                <c:pt idx="279">
                  <c:v>3.7824900000000002E-2</c:v>
                </c:pt>
                <c:pt idx="280">
                  <c:v>3.81728E-2</c:v>
                </c:pt>
                <c:pt idx="281">
                  <c:v>3.88685E-2</c:v>
                </c:pt>
                <c:pt idx="282">
                  <c:v>3.88685E-2</c:v>
                </c:pt>
                <c:pt idx="283">
                  <c:v>3.88685E-2</c:v>
                </c:pt>
                <c:pt idx="284">
                  <c:v>3.88685E-2</c:v>
                </c:pt>
                <c:pt idx="285">
                  <c:v>3.88685E-2</c:v>
                </c:pt>
                <c:pt idx="286">
                  <c:v>3.88685E-2</c:v>
                </c:pt>
                <c:pt idx="287">
                  <c:v>3.9216300000000003E-2</c:v>
                </c:pt>
                <c:pt idx="288">
                  <c:v>3.9564200000000001E-2</c:v>
                </c:pt>
                <c:pt idx="289">
                  <c:v>3.9912000000000003E-2</c:v>
                </c:pt>
                <c:pt idx="290">
                  <c:v>3.9912000000000003E-2</c:v>
                </c:pt>
                <c:pt idx="291">
                  <c:v>3.9912000000000003E-2</c:v>
                </c:pt>
                <c:pt idx="292">
                  <c:v>3.9912000000000003E-2</c:v>
                </c:pt>
                <c:pt idx="293">
                  <c:v>3.9912000000000003E-2</c:v>
                </c:pt>
                <c:pt idx="294">
                  <c:v>4.0259900000000001E-2</c:v>
                </c:pt>
                <c:pt idx="295">
                  <c:v>4.0259900000000001E-2</c:v>
                </c:pt>
                <c:pt idx="296">
                  <c:v>4.0955600000000002E-2</c:v>
                </c:pt>
                <c:pt idx="297">
                  <c:v>4.0955600000000002E-2</c:v>
                </c:pt>
                <c:pt idx="298">
                  <c:v>4.1999599999999998E-2</c:v>
                </c:pt>
                <c:pt idx="299">
                  <c:v>4.1999599999999998E-2</c:v>
                </c:pt>
                <c:pt idx="300">
                  <c:v>4.2347599999999999E-2</c:v>
                </c:pt>
                <c:pt idx="301">
                  <c:v>4.2695499999999997E-2</c:v>
                </c:pt>
                <c:pt idx="302">
                  <c:v>4.2695499999999997E-2</c:v>
                </c:pt>
                <c:pt idx="303">
                  <c:v>4.2695499999999997E-2</c:v>
                </c:pt>
                <c:pt idx="304">
                  <c:v>4.33915E-2</c:v>
                </c:pt>
                <c:pt idx="305">
                  <c:v>4.33915E-2</c:v>
                </c:pt>
                <c:pt idx="306">
                  <c:v>4.33915E-2</c:v>
                </c:pt>
                <c:pt idx="307">
                  <c:v>4.4087500000000002E-2</c:v>
                </c:pt>
                <c:pt idx="308">
                  <c:v>4.4087500000000002E-2</c:v>
                </c:pt>
                <c:pt idx="309">
                  <c:v>4.4087500000000002E-2</c:v>
                </c:pt>
                <c:pt idx="310">
                  <c:v>4.4087500000000002E-2</c:v>
                </c:pt>
                <c:pt idx="311">
                  <c:v>4.4087500000000002E-2</c:v>
                </c:pt>
                <c:pt idx="312">
                  <c:v>4.4087500000000002E-2</c:v>
                </c:pt>
                <c:pt idx="313">
                  <c:v>4.4087500000000002E-2</c:v>
                </c:pt>
                <c:pt idx="314">
                  <c:v>4.4435500000000003E-2</c:v>
                </c:pt>
                <c:pt idx="315">
                  <c:v>4.4783400000000001E-2</c:v>
                </c:pt>
                <c:pt idx="316">
                  <c:v>4.4783400000000001E-2</c:v>
                </c:pt>
                <c:pt idx="317">
                  <c:v>4.5131400000000002E-2</c:v>
                </c:pt>
                <c:pt idx="318">
                  <c:v>4.5131400000000002E-2</c:v>
                </c:pt>
                <c:pt idx="319">
                  <c:v>4.5131400000000002E-2</c:v>
                </c:pt>
                <c:pt idx="320">
                  <c:v>4.5131400000000002E-2</c:v>
                </c:pt>
                <c:pt idx="321">
                  <c:v>4.5131400000000002E-2</c:v>
                </c:pt>
                <c:pt idx="322">
                  <c:v>4.5479400000000003E-2</c:v>
                </c:pt>
                <c:pt idx="323">
                  <c:v>4.5479400000000003E-2</c:v>
                </c:pt>
                <c:pt idx="324">
                  <c:v>4.6175399999999998E-2</c:v>
                </c:pt>
                <c:pt idx="325">
                  <c:v>4.6175399999999998E-2</c:v>
                </c:pt>
                <c:pt idx="326">
                  <c:v>4.6523399999999999E-2</c:v>
                </c:pt>
                <c:pt idx="327">
                  <c:v>4.6871299999999998E-2</c:v>
                </c:pt>
                <c:pt idx="328">
                  <c:v>4.6871299999999998E-2</c:v>
                </c:pt>
                <c:pt idx="329">
                  <c:v>4.6871299999999998E-2</c:v>
                </c:pt>
                <c:pt idx="330">
                  <c:v>4.6871299999999998E-2</c:v>
                </c:pt>
                <c:pt idx="331">
                  <c:v>4.7219299999999999E-2</c:v>
                </c:pt>
                <c:pt idx="332">
                  <c:v>4.7219299999999999E-2</c:v>
                </c:pt>
                <c:pt idx="333">
                  <c:v>4.7219299999999999E-2</c:v>
                </c:pt>
                <c:pt idx="334">
                  <c:v>4.7219299999999999E-2</c:v>
                </c:pt>
                <c:pt idx="335">
                  <c:v>4.7219299999999999E-2</c:v>
                </c:pt>
                <c:pt idx="336">
                  <c:v>4.75673E-2</c:v>
                </c:pt>
                <c:pt idx="337">
                  <c:v>4.75673E-2</c:v>
                </c:pt>
                <c:pt idx="338">
                  <c:v>4.7915300000000001E-2</c:v>
                </c:pt>
                <c:pt idx="339">
                  <c:v>4.7915300000000001E-2</c:v>
                </c:pt>
                <c:pt idx="340">
                  <c:v>4.7915300000000001E-2</c:v>
                </c:pt>
                <c:pt idx="341">
                  <c:v>4.7915300000000001E-2</c:v>
                </c:pt>
                <c:pt idx="342">
                  <c:v>4.7915300000000001E-2</c:v>
                </c:pt>
                <c:pt idx="343">
                  <c:v>4.7915300000000001E-2</c:v>
                </c:pt>
                <c:pt idx="344">
                  <c:v>4.7915300000000001E-2</c:v>
                </c:pt>
                <c:pt idx="345">
                  <c:v>4.8263300000000002E-2</c:v>
                </c:pt>
                <c:pt idx="346">
                  <c:v>4.8263300000000002E-2</c:v>
                </c:pt>
                <c:pt idx="347">
                  <c:v>4.8263300000000002E-2</c:v>
                </c:pt>
                <c:pt idx="348">
                  <c:v>4.8263300000000002E-2</c:v>
                </c:pt>
                <c:pt idx="349">
                  <c:v>4.8263300000000002E-2</c:v>
                </c:pt>
                <c:pt idx="350">
                  <c:v>4.8263300000000002E-2</c:v>
                </c:pt>
                <c:pt idx="351">
                  <c:v>4.8263300000000002E-2</c:v>
                </c:pt>
                <c:pt idx="352">
                  <c:v>4.8263300000000002E-2</c:v>
                </c:pt>
                <c:pt idx="353">
                  <c:v>4.8611300000000003E-2</c:v>
                </c:pt>
                <c:pt idx="354">
                  <c:v>4.8611300000000003E-2</c:v>
                </c:pt>
                <c:pt idx="355">
                  <c:v>4.89594E-2</c:v>
                </c:pt>
                <c:pt idx="356">
                  <c:v>4.89594E-2</c:v>
                </c:pt>
                <c:pt idx="357">
                  <c:v>4.89594E-2</c:v>
                </c:pt>
                <c:pt idx="358">
                  <c:v>4.89594E-2</c:v>
                </c:pt>
                <c:pt idx="359">
                  <c:v>4.89594E-2</c:v>
                </c:pt>
                <c:pt idx="360">
                  <c:v>4.89594E-2</c:v>
                </c:pt>
                <c:pt idx="361">
                  <c:v>4.89594E-2</c:v>
                </c:pt>
                <c:pt idx="362">
                  <c:v>4.89594E-2</c:v>
                </c:pt>
                <c:pt idx="363">
                  <c:v>4.89594E-2</c:v>
                </c:pt>
                <c:pt idx="364">
                  <c:v>4.89594E-2</c:v>
                </c:pt>
                <c:pt idx="365">
                  <c:v>4.89594E-2</c:v>
                </c:pt>
                <c:pt idx="366">
                  <c:v>4.89594E-2</c:v>
                </c:pt>
                <c:pt idx="367">
                  <c:v>4.89594E-2</c:v>
                </c:pt>
                <c:pt idx="368">
                  <c:v>4.89594E-2</c:v>
                </c:pt>
                <c:pt idx="369">
                  <c:v>4.89594E-2</c:v>
                </c:pt>
                <c:pt idx="370">
                  <c:v>4.89594E-2</c:v>
                </c:pt>
                <c:pt idx="371">
                  <c:v>4.89594E-2</c:v>
                </c:pt>
                <c:pt idx="372">
                  <c:v>4.89594E-2</c:v>
                </c:pt>
                <c:pt idx="373">
                  <c:v>4.89594E-2</c:v>
                </c:pt>
                <c:pt idx="374">
                  <c:v>4.89594E-2</c:v>
                </c:pt>
                <c:pt idx="375">
                  <c:v>4.9307499999999997E-2</c:v>
                </c:pt>
                <c:pt idx="376">
                  <c:v>4.9655600000000001E-2</c:v>
                </c:pt>
                <c:pt idx="377">
                  <c:v>4.9655600000000001E-2</c:v>
                </c:pt>
                <c:pt idx="378">
                  <c:v>5.0003699999999998E-2</c:v>
                </c:pt>
                <c:pt idx="379">
                  <c:v>5.0003699999999998E-2</c:v>
                </c:pt>
                <c:pt idx="380">
                  <c:v>5.0352000000000001E-2</c:v>
                </c:pt>
                <c:pt idx="381">
                  <c:v>5.0700299999999997E-2</c:v>
                </c:pt>
                <c:pt idx="382">
                  <c:v>5.0700299999999997E-2</c:v>
                </c:pt>
                <c:pt idx="383">
                  <c:v>5.0700299999999997E-2</c:v>
                </c:pt>
                <c:pt idx="384">
                  <c:v>5.0700299999999997E-2</c:v>
                </c:pt>
                <c:pt idx="385">
                  <c:v>5.1048700000000002E-2</c:v>
                </c:pt>
                <c:pt idx="386">
                  <c:v>5.1048700000000002E-2</c:v>
                </c:pt>
                <c:pt idx="387">
                  <c:v>5.1048700000000002E-2</c:v>
                </c:pt>
                <c:pt idx="388">
                  <c:v>5.1048700000000002E-2</c:v>
                </c:pt>
                <c:pt idx="389">
                  <c:v>5.1397199999999997E-2</c:v>
                </c:pt>
                <c:pt idx="390">
                  <c:v>5.1745699999999999E-2</c:v>
                </c:pt>
                <c:pt idx="391">
                  <c:v>5.1745699999999999E-2</c:v>
                </c:pt>
                <c:pt idx="392">
                  <c:v>5.20942E-2</c:v>
                </c:pt>
                <c:pt idx="393">
                  <c:v>5.20942E-2</c:v>
                </c:pt>
                <c:pt idx="394">
                  <c:v>5.20942E-2</c:v>
                </c:pt>
                <c:pt idx="395">
                  <c:v>5.2442700000000002E-2</c:v>
                </c:pt>
                <c:pt idx="396">
                  <c:v>5.2442700000000002E-2</c:v>
                </c:pt>
                <c:pt idx="397">
                  <c:v>5.2791200000000003E-2</c:v>
                </c:pt>
                <c:pt idx="398">
                  <c:v>5.2791200000000003E-2</c:v>
                </c:pt>
                <c:pt idx="399">
                  <c:v>5.2791200000000003E-2</c:v>
                </c:pt>
                <c:pt idx="400">
                  <c:v>5.2791200000000003E-2</c:v>
                </c:pt>
                <c:pt idx="401">
                  <c:v>5.2791200000000003E-2</c:v>
                </c:pt>
                <c:pt idx="402">
                  <c:v>5.2791200000000003E-2</c:v>
                </c:pt>
                <c:pt idx="403">
                  <c:v>5.2791200000000003E-2</c:v>
                </c:pt>
                <c:pt idx="404">
                  <c:v>5.2791200000000003E-2</c:v>
                </c:pt>
                <c:pt idx="405">
                  <c:v>5.2791200000000003E-2</c:v>
                </c:pt>
                <c:pt idx="406">
                  <c:v>5.2791200000000003E-2</c:v>
                </c:pt>
                <c:pt idx="407">
                  <c:v>5.3489200000000001E-2</c:v>
                </c:pt>
                <c:pt idx="408">
                  <c:v>5.3489200000000001E-2</c:v>
                </c:pt>
                <c:pt idx="409">
                  <c:v>5.3489200000000001E-2</c:v>
                </c:pt>
                <c:pt idx="410">
                  <c:v>5.3489200000000001E-2</c:v>
                </c:pt>
                <c:pt idx="411">
                  <c:v>5.3489200000000001E-2</c:v>
                </c:pt>
                <c:pt idx="412">
                  <c:v>5.3489200000000001E-2</c:v>
                </c:pt>
                <c:pt idx="413">
                  <c:v>5.3489200000000001E-2</c:v>
                </c:pt>
                <c:pt idx="414">
                  <c:v>5.3489200000000001E-2</c:v>
                </c:pt>
                <c:pt idx="415">
                  <c:v>5.3489200000000001E-2</c:v>
                </c:pt>
                <c:pt idx="416">
                  <c:v>5.3489200000000001E-2</c:v>
                </c:pt>
                <c:pt idx="417">
                  <c:v>5.3489200000000001E-2</c:v>
                </c:pt>
                <c:pt idx="418">
                  <c:v>5.3489200000000001E-2</c:v>
                </c:pt>
                <c:pt idx="419">
                  <c:v>5.3489200000000001E-2</c:v>
                </c:pt>
                <c:pt idx="420">
                  <c:v>5.3489200000000001E-2</c:v>
                </c:pt>
                <c:pt idx="421">
                  <c:v>5.3489200000000001E-2</c:v>
                </c:pt>
                <c:pt idx="422">
                  <c:v>5.3489200000000001E-2</c:v>
                </c:pt>
                <c:pt idx="423">
                  <c:v>5.3489200000000001E-2</c:v>
                </c:pt>
                <c:pt idx="424">
                  <c:v>5.3489200000000001E-2</c:v>
                </c:pt>
                <c:pt idx="425">
                  <c:v>5.3489200000000001E-2</c:v>
                </c:pt>
                <c:pt idx="426">
                  <c:v>5.3489200000000001E-2</c:v>
                </c:pt>
                <c:pt idx="427">
                  <c:v>5.4187199999999998E-2</c:v>
                </c:pt>
                <c:pt idx="428">
                  <c:v>5.45362E-2</c:v>
                </c:pt>
                <c:pt idx="429">
                  <c:v>5.45362E-2</c:v>
                </c:pt>
                <c:pt idx="430">
                  <c:v>5.45362E-2</c:v>
                </c:pt>
                <c:pt idx="431">
                  <c:v>5.4885200000000002E-2</c:v>
                </c:pt>
                <c:pt idx="432">
                  <c:v>5.4885200000000002E-2</c:v>
                </c:pt>
                <c:pt idx="433">
                  <c:v>5.4885200000000002E-2</c:v>
                </c:pt>
                <c:pt idx="434">
                  <c:v>5.4885200000000002E-2</c:v>
                </c:pt>
                <c:pt idx="435">
                  <c:v>5.4885200000000002E-2</c:v>
                </c:pt>
                <c:pt idx="436">
                  <c:v>5.4885200000000002E-2</c:v>
                </c:pt>
                <c:pt idx="437">
                  <c:v>5.5234199999999997E-2</c:v>
                </c:pt>
                <c:pt idx="438">
                  <c:v>5.5234199999999997E-2</c:v>
                </c:pt>
                <c:pt idx="439">
                  <c:v>5.5234199999999997E-2</c:v>
                </c:pt>
                <c:pt idx="440">
                  <c:v>5.5234199999999997E-2</c:v>
                </c:pt>
                <c:pt idx="441">
                  <c:v>5.5234199999999997E-2</c:v>
                </c:pt>
                <c:pt idx="442">
                  <c:v>5.5234199999999997E-2</c:v>
                </c:pt>
                <c:pt idx="443">
                  <c:v>5.5234199999999997E-2</c:v>
                </c:pt>
                <c:pt idx="444">
                  <c:v>5.5234199999999997E-2</c:v>
                </c:pt>
                <c:pt idx="445">
                  <c:v>5.5583399999999998E-2</c:v>
                </c:pt>
                <c:pt idx="446">
                  <c:v>5.5932500000000003E-2</c:v>
                </c:pt>
                <c:pt idx="447">
                  <c:v>5.6281600000000001E-2</c:v>
                </c:pt>
                <c:pt idx="448">
                  <c:v>5.6281600000000001E-2</c:v>
                </c:pt>
                <c:pt idx="449">
                  <c:v>5.6281600000000001E-2</c:v>
                </c:pt>
                <c:pt idx="450">
                  <c:v>5.6281600000000001E-2</c:v>
                </c:pt>
                <c:pt idx="451">
                  <c:v>5.6281600000000001E-2</c:v>
                </c:pt>
                <c:pt idx="452">
                  <c:v>5.6630800000000002E-2</c:v>
                </c:pt>
                <c:pt idx="453">
                  <c:v>5.6630800000000002E-2</c:v>
                </c:pt>
                <c:pt idx="454">
                  <c:v>5.6630800000000002E-2</c:v>
                </c:pt>
                <c:pt idx="455">
                  <c:v>5.6630800000000002E-2</c:v>
                </c:pt>
                <c:pt idx="456">
                  <c:v>5.6630800000000002E-2</c:v>
                </c:pt>
                <c:pt idx="457">
                  <c:v>5.6630800000000002E-2</c:v>
                </c:pt>
                <c:pt idx="458">
                  <c:v>5.6630800000000002E-2</c:v>
                </c:pt>
                <c:pt idx="459">
                  <c:v>5.6630800000000002E-2</c:v>
                </c:pt>
                <c:pt idx="460">
                  <c:v>5.6630800000000002E-2</c:v>
                </c:pt>
                <c:pt idx="461">
                  <c:v>5.7328999999999998E-2</c:v>
                </c:pt>
                <c:pt idx="462">
                  <c:v>5.7328999999999998E-2</c:v>
                </c:pt>
                <c:pt idx="463">
                  <c:v>5.7328999999999998E-2</c:v>
                </c:pt>
                <c:pt idx="464">
                  <c:v>5.7328999999999998E-2</c:v>
                </c:pt>
                <c:pt idx="465">
                  <c:v>5.7328999999999998E-2</c:v>
                </c:pt>
                <c:pt idx="466">
                  <c:v>5.7328999999999998E-2</c:v>
                </c:pt>
                <c:pt idx="467">
                  <c:v>5.7678300000000002E-2</c:v>
                </c:pt>
                <c:pt idx="468">
                  <c:v>5.8027799999999997E-2</c:v>
                </c:pt>
                <c:pt idx="469">
                  <c:v>5.8027799999999997E-2</c:v>
                </c:pt>
                <c:pt idx="470">
                  <c:v>5.8027799999999997E-2</c:v>
                </c:pt>
                <c:pt idx="471">
                  <c:v>5.8377400000000003E-2</c:v>
                </c:pt>
                <c:pt idx="472">
                  <c:v>5.8377400000000003E-2</c:v>
                </c:pt>
                <c:pt idx="473">
                  <c:v>5.8377400000000003E-2</c:v>
                </c:pt>
                <c:pt idx="474">
                  <c:v>5.8377400000000003E-2</c:v>
                </c:pt>
                <c:pt idx="475">
                  <c:v>5.8377400000000003E-2</c:v>
                </c:pt>
                <c:pt idx="476">
                  <c:v>5.8377400000000003E-2</c:v>
                </c:pt>
                <c:pt idx="477">
                  <c:v>5.8377400000000003E-2</c:v>
                </c:pt>
                <c:pt idx="478">
                  <c:v>5.8377400000000003E-2</c:v>
                </c:pt>
                <c:pt idx="479">
                  <c:v>5.8377400000000003E-2</c:v>
                </c:pt>
                <c:pt idx="480">
                  <c:v>5.8377400000000003E-2</c:v>
                </c:pt>
                <c:pt idx="481">
                  <c:v>5.8377400000000003E-2</c:v>
                </c:pt>
                <c:pt idx="482">
                  <c:v>5.8727300000000003E-2</c:v>
                </c:pt>
                <c:pt idx="483">
                  <c:v>5.8727300000000003E-2</c:v>
                </c:pt>
                <c:pt idx="484">
                  <c:v>5.9077499999999998E-2</c:v>
                </c:pt>
                <c:pt idx="485">
                  <c:v>5.9077499999999998E-2</c:v>
                </c:pt>
                <c:pt idx="486">
                  <c:v>5.9077499999999998E-2</c:v>
                </c:pt>
                <c:pt idx="487">
                  <c:v>5.9077499999999998E-2</c:v>
                </c:pt>
                <c:pt idx="488">
                  <c:v>5.9077499999999998E-2</c:v>
                </c:pt>
                <c:pt idx="489">
                  <c:v>5.9077499999999998E-2</c:v>
                </c:pt>
                <c:pt idx="490">
                  <c:v>5.9778299999999999E-2</c:v>
                </c:pt>
                <c:pt idx="491">
                  <c:v>5.9778299999999999E-2</c:v>
                </c:pt>
                <c:pt idx="492">
                  <c:v>5.9778299999999999E-2</c:v>
                </c:pt>
                <c:pt idx="493">
                  <c:v>5.9778299999999999E-2</c:v>
                </c:pt>
                <c:pt idx="494">
                  <c:v>5.9778299999999999E-2</c:v>
                </c:pt>
                <c:pt idx="495">
                  <c:v>5.9778299999999999E-2</c:v>
                </c:pt>
                <c:pt idx="496">
                  <c:v>5.9778299999999999E-2</c:v>
                </c:pt>
                <c:pt idx="497">
                  <c:v>5.9778299999999999E-2</c:v>
                </c:pt>
                <c:pt idx="498">
                  <c:v>5.9778299999999999E-2</c:v>
                </c:pt>
                <c:pt idx="499">
                  <c:v>5.9778299999999999E-2</c:v>
                </c:pt>
                <c:pt idx="500">
                  <c:v>5.9778299999999999E-2</c:v>
                </c:pt>
                <c:pt idx="501">
                  <c:v>5.9778299999999999E-2</c:v>
                </c:pt>
                <c:pt idx="502">
                  <c:v>6.0130299999999998E-2</c:v>
                </c:pt>
                <c:pt idx="503">
                  <c:v>6.0130299999999998E-2</c:v>
                </c:pt>
                <c:pt idx="504">
                  <c:v>6.0130299999999998E-2</c:v>
                </c:pt>
                <c:pt idx="505">
                  <c:v>6.0130299999999998E-2</c:v>
                </c:pt>
                <c:pt idx="506">
                  <c:v>6.0130299999999998E-2</c:v>
                </c:pt>
                <c:pt idx="507">
                  <c:v>6.0130299999999998E-2</c:v>
                </c:pt>
                <c:pt idx="508">
                  <c:v>6.0130299999999998E-2</c:v>
                </c:pt>
                <c:pt idx="509">
                  <c:v>6.0130299999999998E-2</c:v>
                </c:pt>
                <c:pt idx="510">
                  <c:v>6.0842599999999997E-2</c:v>
                </c:pt>
                <c:pt idx="511">
                  <c:v>6.0842599999999997E-2</c:v>
                </c:pt>
                <c:pt idx="512">
                  <c:v>6.0842599999999997E-2</c:v>
                </c:pt>
                <c:pt idx="513">
                  <c:v>6.0842599999999997E-2</c:v>
                </c:pt>
                <c:pt idx="514">
                  <c:v>6.0842599999999997E-2</c:v>
                </c:pt>
                <c:pt idx="515">
                  <c:v>6.0842599999999997E-2</c:v>
                </c:pt>
                <c:pt idx="516">
                  <c:v>6.0842599999999997E-2</c:v>
                </c:pt>
                <c:pt idx="517">
                  <c:v>6.1201499999999999E-2</c:v>
                </c:pt>
                <c:pt idx="518">
                  <c:v>6.1201499999999999E-2</c:v>
                </c:pt>
                <c:pt idx="519">
                  <c:v>6.1201499999999999E-2</c:v>
                </c:pt>
                <c:pt idx="520">
                  <c:v>6.1201499999999999E-2</c:v>
                </c:pt>
                <c:pt idx="521">
                  <c:v>6.1201499999999999E-2</c:v>
                </c:pt>
                <c:pt idx="522">
                  <c:v>6.1201499999999999E-2</c:v>
                </c:pt>
                <c:pt idx="523">
                  <c:v>6.1201499999999999E-2</c:v>
                </c:pt>
                <c:pt idx="524">
                  <c:v>6.1201499999999999E-2</c:v>
                </c:pt>
                <c:pt idx="525">
                  <c:v>6.1201499999999999E-2</c:v>
                </c:pt>
                <c:pt idx="526">
                  <c:v>6.1201499999999999E-2</c:v>
                </c:pt>
                <c:pt idx="527">
                  <c:v>6.1201499999999999E-2</c:v>
                </c:pt>
                <c:pt idx="528">
                  <c:v>6.1201499999999999E-2</c:v>
                </c:pt>
                <c:pt idx="529">
                  <c:v>6.1561900000000003E-2</c:v>
                </c:pt>
                <c:pt idx="530">
                  <c:v>6.1561900000000003E-2</c:v>
                </c:pt>
                <c:pt idx="531">
                  <c:v>6.1922400000000002E-2</c:v>
                </c:pt>
                <c:pt idx="532">
                  <c:v>6.2643400000000002E-2</c:v>
                </c:pt>
                <c:pt idx="533">
                  <c:v>6.2643400000000002E-2</c:v>
                </c:pt>
                <c:pt idx="534">
                  <c:v>6.3004500000000005E-2</c:v>
                </c:pt>
                <c:pt idx="535">
                  <c:v>6.3004500000000005E-2</c:v>
                </c:pt>
                <c:pt idx="536">
                  <c:v>6.3004500000000005E-2</c:v>
                </c:pt>
                <c:pt idx="537">
                  <c:v>6.3004500000000005E-2</c:v>
                </c:pt>
                <c:pt idx="538">
                  <c:v>6.3004500000000005E-2</c:v>
                </c:pt>
                <c:pt idx="539">
                  <c:v>6.3004500000000005E-2</c:v>
                </c:pt>
                <c:pt idx="540">
                  <c:v>6.3004500000000005E-2</c:v>
                </c:pt>
                <c:pt idx="541">
                  <c:v>6.3004500000000005E-2</c:v>
                </c:pt>
                <c:pt idx="542">
                  <c:v>6.3004500000000005E-2</c:v>
                </c:pt>
                <c:pt idx="543">
                  <c:v>6.3004500000000005E-2</c:v>
                </c:pt>
                <c:pt idx="544">
                  <c:v>6.3367699999999999E-2</c:v>
                </c:pt>
                <c:pt idx="545">
                  <c:v>6.3367699999999999E-2</c:v>
                </c:pt>
                <c:pt idx="546">
                  <c:v>6.3367699999999999E-2</c:v>
                </c:pt>
                <c:pt idx="547">
                  <c:v>6.3731300000000005E-2</c:v>
                </c:pt>
                <c:pt idx="548">
                  <c:v>6.4459900000000001E-2</c:v>
                </c:pt>
                <c:pt idx="549">
                  <c:v>6.4459900000000001E-2</c:v>
                </c:pt>
                <c:pt idx="550">
                  <c:v>6.4459900000000001E-2</c:v>
                </c:pt>
                <c:pt idx="551">
                  <c:v>6.4825800000000003E-2</c:v>
                </c:pt>
                <c:pt idx="552">
                  <c:v>6.5192E-2</c:v>
                </c:pt>
                <c:pt idx="553">
                  <c:v>6.5192E-2</c:v>
                </c:pt>
                <c:pt idx="554">
                  <c:v>6.5192E-2</c:v>
                </c:pt>
                <c:pt idx="555">
                  <c:v>6.5192E-2</c:v>
                </c:pt>
                <c:pt idx="556">
                  <c:v>6.5192E-2</c:v>
                </c:pt>
                <c:pt idx="557">
                  <c:v>6.5192E-2</c:v>
                </c:pt>
                <c:pt idx="558">
                  <c:v>6.5192E-2</c:v>
                </c:pt>
                <c:pt idx="559">
                  <c:v>6.5192E-2</c:v>
                </c:pt>
                <c:pt idx="560">
                  <c:v>6.5192E-2</c:v>
                </c:pt>
                <c:pt idx="561">
                  <c:v>6.5192E-2</c:v>
                </c:pt>
                <c:pt idx="562">
                  <c:v>6.5192E-2</c:v>
                </c:pt>
                <c:pt idx="563">
                  <c:v>6.5192E-2</c:v>
                </c:pt>
                <c:pt idx="564">
                  <c:v>6.5192E-2</c:v>
                </c:pt>
                <c:pt idx="565">
                  <c:v>6.5192E-2</c:v>
                </c:pt>
                <c:pt idx="566">
                  <c:v>6.5192E-2</c:v>
                </c:pt>
                <c:pt idx="567">
                  <c:v>6.5192E-2</c:v>
                </c:pt>
                <c:pt idx="568">
                  <c:v>6.5563499999999997E-2</c:v>
                </c:pt>
                <c:pt idx="569">
                  <c:v>6.5563499999999997E-2</c:v>
                </c:pt>
                <c:pt idx="570">
                  <c:v>6.6308699999999998E-2</c:v>
                </c:pt>
                <c:pt idx="571">
                  <c:v>6.6308699999999998E-2</c:v>
                </c:pt>
                <c:pt idx="572">
                  <c:v>6.7055000000000003E-2</c:v>
                </c:pt>
                <c:pt idx="573">
                  <c:v>6.7055000000000003E-2</c:v>
                </c:pt>
                <c:pt idx="574">
                  <c:v>6.7055000000000003E-2</c:v>
                </c:pt>
                <c:pt idx="575">
                  <c:v>6.7055000000000003E-2</c:v>
                </c:pt>
                <c:pt idx="576">
                  <c:v>6.7055000000000003E-2</c:v>
                </c:pt>
                <c:pt idx="577">
                  <c:v>6.7055000000000003E-2</c:v>
                </c:pt>
                <c:pt idx="578">
                  <c:v>6.7055000000000003E-2</c:v>
                </c:pt>
                <c:pt idx="579">
                  <c:v>6.7055000000000003E-2</c:v>
                </c:pt>
                <c:pt idx="580">
                  <c:v>6.7055000000000003E-2</c:v>
                </c:pt>
                <c:pt idx="581">
                  <c:v>6.7055000000000003E-2</c:v>
                </c:pt>
                <c:pt idx="582">
                  <c:v>6.7432300000000001E-2</c:v>
                </c:pt>
                <c:pt idx="583">
                  <c:v>6.7432300000000001E-2</c:v>
                </c:pt>
                <c:pt idx="584">
                  <c:v>6.7432300000000001E-2</c:v>
                </c:pt>
                <c:pt idx="585">
                  <c:v>6.7432300000000001E-2</c:v>
                </c:pt>
                <c:pt idx="586">
                  <c:v>6.7813200000000004E-2</c:v>
                </c:pt>
                <c:pt idx="587">
                  <c:v>6.7813200000000004E-2</c:v>
                </c:pt>
                <c:pt idx="588">
                  <c:v>6.7813200000000004E-2</c:v>
                </c:pt>
                <c:pt idx="589">
                  <c:v>6.8197199999999999E-2</c:v>
                </c:pt>
                <c:pt idx="590">
                  <c:v>6.8197199999999999E-2</c:v>
                </c:pt>
                <c:pt idx="591">
                  <c:v>6.8197199999999999E-2</c:v>
                </c:pt>
                <c:pt idx="592">
                  <c:v>6.8591799999999994E-2</c:v>
                </c:pt>
                <c:pt idx="593">
                  <c:v>6.8591799999999994E-2</c:v>
                </c:pt>
                <c:pt idx="594">
                  <c:v>6.8591799999999994E-2</c:v>
                </c:pt>
                <c:pt idx="595">
                  <c:v>6.8591799999999994E-2</c:v>
                </c:pt>
                <c:pt idx="596">
                  <c:v>6.8591799999999994E-2</c:v>
                </c:pt>
                <c:pt idx="597">
                  <c:v>6.8591799999999994E-2</c:v>
                </c:pt>
                <c:pt idx="598">
                  <c:v>6.8591799999999994E-2</c:v>
                </c:pt>
                <c:pt idx="599">
                  <c:v>6.8591799999999994E-2</c:v>
                </c:pt>
                <c:pt idx="600">
                  <c:v>6.8591799999999994E-2</c:v>
                </c:pt>
                <c:pt idx="601">
                  <c:v>6.8994E-2</c:v>
                </c:pt>
                <c:pt idx="602">
                  <c:v>6.8994E-2</c:v>
                </c:pt>
                <c:pt idx="603">
                  <c:v>6.8994E-2</c:v>
                </c:pt>
                <c:pt idx="604">
                  <c:v>6.8994E-2</c:v>
                </c:pt>
                <c:pt idx="605">
                  <c:v>6.8994E-2</c:v>
                </c:pt>
                <c:pt idx="606">
                  <c:v>6.8994E-2</c:v>
                </c:pt>
                <c:pt idx="607">
                  <c:v>6.8994E-2</c:v>
                </c:pt>
                <c:pt idx="608">
                  <c:v>6.8994E-2</c:v>
                </c:pt>
                <c:pt idx="609">
                  <c:v>6.9399799999999998E-2</c:v>
                </c:pt>
                <c:pt idx="610">
                  <c:v>6.9399799999999998E-2</c:v>
                </c:pt>
                <c:pt idx="611">
                  <c:v>6.9399799999999998E-2</c:v>
                </c:pt>
                <c:pt idx="612">
                  <c:v>6.9399799999999998E-2</c:v>
                </c:pt>
                <c:pt idx="613">
                  <c:v>6.9399799999999998E-2</c:v>
                </c:pt>
                <c:pt idx="614">
                  <c:v>6.9399799999999998E-2</c:v>
                </c:pt>
                <c:pt idx="615">
                  <c:v>6.9399799999999998E-2</c:v>
                </c:pt>
                <c:pt idx="616">
                  <c:v>6.9399799999999998E-2</c:v>
                </c:pt>
                <c:pt idx="617">
                  <c:v>6.9399799999999998E-2</c:v>
                </c:pt>
                <c:pt idx="618">
                  <c:v>6.9399799999999998E-2</c:v>
                </c:pt>
                <c:pt idx="619">
                  <c:v>6.9399799999999998E-2</c:v>
                </c:pt>
                <c:pt idx="620">
                  <c:v>6.9399799999999998E-2</c:v>
                </c:pt>
                <c:pt idx="621">
                  <c:v>6.9399799999999998E-2</c:v>
                </c:pt>
                <c:pt idx="622">
                  <c:v>6.9399799999999998E-2</c:v>
                </c:pt>
                <c:pt idx="623">
                  <c:v>6.9399799999999998E-2</c:v>
                </c:pt>
                <c:pt idx="624">
                  <c:v>6.9399799999999998E-2</c:v>
                </c:pt>
                <c:pt idx="625">
                  <c:v>6.9399799999999998E-2</c:v>
                </c:pt>
                <c:pt idx="626">
                  <c:v>6.9815600000000005E-2</c:v>
                </c:pt>
                <c:pt idx="627">
                  <c:v>6.9815600000000005E-2</c:v>
                </c:pt>
                <c:pt idx="628">
                  <c:v>7.0232199999999995E-2</c:v>
                </c:pt>
                <c:pt idx="629">
                  <c:v>7.0232199999999995E-2</c:v>
                </c:pt>
                <c:pt idx="630">
                  <c:v>7.0649699999999996E-2</c:v>
                </c:pt>
                <c:pt idx="631">
                  <c:v>7.0649699999999996E-2</c:v>
                </c:pt>
                <c:pt idx="632">
                  <c:v>7.0649699999999996E-2</c:v>
                </c:pt>
                <c:pt idx="633">
                  <c:v>7.0649699999999996E-2</c:v>
                </c:pt>
                <c:pt idx="634">
                  <c:v>7.0649699999999996E-2</c:v>
                </c:pt>
                <c:pt idx="635">
                  <c:v>7.0649699999999996E-2</c:v>
                </c:pt>
                <c:pt idx="636">
                  <c:v>7.0649699999999996E-2</c:v>
                </c:pt>
                <c:pt idx="637">
                  <c:v>7.0649699999999996E-2</c:v>
                </c:pt>
                <c:pt idx="638">
                  <c:v>7.0649699999999996E-2</c:v>
                </c:pt>
                <c:pt idx="639">
                  <c:v>7.0649699999999996E-2</c:v>
                </c:pt>
                <c:pt idx="640">
                  <c:v>7.0649699999999996E-2</c:v>
                </c:pt>
                <c:pt idx="641">
                  <c:v>7.0649699999999996E-2</c:v>
                </c:pt>
                <c:pt idx="642">
                  <c:v>7.0649699999999996E-2</c:v>
                </c:pt>
                <c:pt idx="643">
                  <c:v>7.0649699999999996E-2</c:v>
                </c:pt>
                <c:pt idx="644">
                  <c:v>7.0649699999999996E-2</c:v>
                </c:pt>
                <c:pt idx="645">
                  <c:v>7.0649699999999996E-2</c:v>
                </c:pt>
                <c:pt idx="646">
                  <c:v>7.1079000000000003E-2</c:v>
                </c:pt>
                <c:pt idx="647">
                  <c:v>7.1079000000000003E-2</c:v>
                </c:pt>
                <c:pt idx="648">
                  <c:v>7.1079000000000003E-2</c:v>
                </c:pt>
                <c:pt idx="649">
                  <c:v>7.1079000000000003E-2</c:v>
                </c:pt>
                <c:pt idx="650">
                  <c:v>7.1079000000000003E-2</c:v>
                </c:pt>
                <c:pt idx="651">
                  <c:v>7.1079000000000003E-2</c:v>
                </c:pt>
                <c:pt idx="652">
                  <c:v>7.1079000000000003E-2</c:v>
                </c:pt>
                <c:pt idx="653">
                  <c:v>7.1079000000000003E-2</c:v>
                </c:pt>
                <c:pt idx="654">
                  <c:v>7.1079000000000003E-2</c:v>
                </c:pt>
                <c:pt idx="655">
                  <c:v>7.1079000000000003E-2</c:v>
                </c:pt>
                <c:pt idx="656">
                  <c:v>7.1079000000000003E-2</c:v>
                </c:pt>
                <c:pt idx="657">
                  <c:v>7.1079000000000003E-2</c:v>
                </c:pt>
                <c:pt idx="658">
                  <c:v>7.1079000000000003E-2</c:v>
                </c:pt>
                <c:pt idx="659">
                  <c:v>7.1079000000000003E-2</c:v>
                </c:pt>
                <c:pt idx="660">
                  <c:v>7.1079000000000003E-2</c:v>
                </c:pt>
                <c:pt idx="661">
                  <c:v>7.1079000000000003E-2</c:v>
                </c:pt>
                <c:pt idx="662">
                  <c:v>7.1079000000000003E-2</c:v>
                </c:pt>
                <c:pt idx="663">
                  <c:v>7.1079000000000003E-2</c:v>
                </c:pt>
                <c:pt idx="664">
                  <c:v>7.1079000000000003E-2</c:v>
                </c:pt>
                <c:pt idx="665">
                  <c:v>7.1079000000000003E-2</c:v>
                </c:pt>
                <c:pt idx="666">
                  <c:v>7.1079000000000003E-2</c:v>
                </c:pt>
                <c:pt idx="667">
                  <c:v>7.15224E-2</c:v>
                </c:pt>
                <c:pt idx="668">
                  <c:v>7.1967199999999995E-2</c:v>
                </c:pt>
                <c:pt idx="669">
                  <c:v>7.1967199999999995E-2</c:v>
                </c:pt>
                <c:pt idx="670">
                  <c:v>7.2415800000000002E-2</c:v>
                </c:pt>
                <c:pt idx="671">
                  <c:v>7.2415800000000002E-2</c:v>
                </c:pt>
                <c:pt idx="672">
                  <c:v>7.2415800000000002E-2</c:v>
                </c:pt>
                <c:pt idx="673">
                  <c:v>7.28689E-2</c:v>
                </c:pt>
                <c:pt idx="674">
                  <c:v>7.3331999999999994E-2</c:v>
                </c:pt>
                <c:pt idx="675">
                  <c:v>7.3331999999999994E-2</c:v>
                </c:pt>
                <c:pt idx="676">
                  <c:v>7.3331999999999994E-2</c:v>
                </c:pt>
                <c:pt idx="677">
                  <c:v>7.3331999999999994E-2</c:v>
                </c:pt>
                <c:pt idx="678">
                  <c:v>7.3331999999999994E-2</c:v>
                </c:pt>
                <c:pt idx="679">
                  <c:v>7.3331999999999994E-2</c:v>
                </c:pt>
                <c:pt idx="680">
                  <c:v>7.3803599999999997E-2</c:v>
                </c:pt>
                <c:pt idx="681">
                  <c:v>7.3803599999999997E-2</c:v>
                </c:pt>
                <c:pt idx="682">
                  <c:v>7.3803599999999997E-2</c:v>
                </c:pt>
                <c:pt idx="683">
                  <c:v>7.3803599999999997E-2</c:v>
                </c:pt>
                <c:pt idx="684">
                  <c:v>7.3803599999999997E-2</c:v>
                </c:pt>
                <c:pt idx="685">
                  <c:v>7.4279800000000007E-2</c:v>
                </c:pt>
                <c:pt idx="686">
                  <c:v>7.4279800000000007E-2</c:v>
                </c:pt>
                <c:pt idx="687">
                  <c:v>7.4279800000000007E-2</c:v>
                </c:pt>
                <c:pt idx="688">
                  <c:v>7.4279800000000007E-2</c:v>
                </c:pt>
                <c:pt idx="689">
                  <c:v>7.4279800000000007E-2</c:v>
                </c:pt>
                <c:pt idx="690">
                  <c:v>7.4279800000000007E-2</c:v>
                </c:pt>
                <c:pt idx="691">
                  <c:v>7.4279800000000007E-2</c:v>
                </c:pt>
                <c:pt idx="692">
                  <c:v>7.4279800000000007E-2</c:v>
                </c:pt>
                <c:pt idx="693">
                  <c:v>7.4279800000000007E-2</c:v>
                </c:pt>
                <c:pt idx="694">
                  <c:v>7.4279800000000007E-2</c:v>
                </c:pt>
                <c:pt idx="695">
                  <c:v>7.4762999999999996E-2</c:v>
                </c:pt>
                <c:pt idx="696">
                  <c:v>7.4762999999999996E-2</c:v>
                </c:pt>
                <c:pt idx="697">
                  <c:v>7.4762999999999996E-2</c:v>
                </c:pt>
                <c:pt idx="698">
                  <c:v>7.4762999999999996E-2</c:v>
                </c:pt>
                <c:pt idx="699">
                  <c:v>7.5248899999999994E-2</c:v>
                </c:pt>
                <c:pt idx="700">
                  <c:v>7.5248899999999994E-2</c:v>
                </c:pt>
                <c:pt idx="701">
                  <c:v>7.5248899999999994E-2</c:v>
                </c:pt>
                <c:pt idx="702">
                  <c:v>7.5738200000000006E-2</c:v>
                </c:pt>
                <c:pt idx="703">
                  <c:v>7.5738200000000006E-2</c:v>
                </c:pt>
                <c:pt idx="704">
                  <c:v>7.5738200000000006E-2</c:v>
                </c:pt>
                <c:pt idx="705">
                  <c:v>7.5738200000000006E-2</c:v>
                </c:pt>
                <c:pt idx="706">
                  <c:v>7.5738200000000006E-2</c:v>
                </c:pt>
                <c:pt idx="707">
                  <c:v>7.5738200000000006E-2</c:v>
                </c:pt>
                <c:pt idx="708">
                  <c:v>7.5738200000000006E-2</c:v>
                </c:pt>
                <c:pt idx="709">
                  <c:v>7.5738200000000006E-2</c:v>
                </c:pt>
                <c:pt idx="710">
                  <c:v>7.5738200000000006E-2</c:v>
                </c:pt>
                <c:pt idx="711">
                  <c:v>7.5738200000000006E-2</c:v>
                </c:pt>
                <c:pt idx="712">
                  <c:v>7.5738200000000006E-2</c:v>
                </c:pt>
                <c:pt idx="713">
                  <c:v>7.5738200000000006E-2</c:v>
                </c:pt>
                <c:pt idx="714">
                  <c:v>7.5738200000000006E-2</c:v>
                </c:pt>
                <c:pt idx="715">
                  <c:v>7.5738200000000006E-2</c:v>
                </c:pt>
                <c:pt idx="716">
                  <c:v>7.6239699999999994E-2</c:v>
                </c:pt>
                <c:pt idx="717">
                  <c:v>7.6239699999999994E-2</c:v>
                </c:pt>
                <c:pt idx="718">
                  <c:v>7.6744199999999999E-2</c:v>
                </c:pt>
                <c:pt idx="719">
                  <c:v>7.6744199999999999E-2</c:v>
                </c:pt>
                <c:pt idx="720">
                  <c:v>7.7250700000000005E-2</c:v>
                </c:pt>
                <c:pt idx="721">
                  <c:v>7.7250700000000005E-2</c:v>
                </c:pt>
                <c:pt idx="722">
                  <c:v>7.7250700000000005E-2</c:v>
                </c:pt>
                <c:pt idx="723">
                  <c:v>7.7250700000000005E-2</c:v>
                </c:pt>
                <c:pt idx="724">
                  <c:v>7.7762999999999999E-2</c:v>
                </c:pt>
                <c:pt idx="725">
                  <c:v>7.8276200000000004E-2</c:v>
                </c:pt>
                <c:pt idx="726">
                  <c:v>7.8276200000000004E-2</c:v>
                </c:pt>
                <c:pt idx="727">
                  <c:v>7.8276200000000004E-2</c:v>
                </c:pt>
                <c:pt idx="728">
                  <c:v>7.8276200000000004E-2</c:v>
                </c:pt>
                <c:pt idx="729">
                  <c:v>7.8276200000000004E-2</c:v>
                </c:pt>
                <c:pt idx="730">
                  <c:v>7.8276200000000004E-2</c:v>
                </c:pt>
                <c:pt idx="731">
                  <c:v>7.8276200000000004E-2</c:v>
                </c:pt>
                <c:pt idx="732">
                  <c:v>7.8798400000000005E-2</c:v>
                </c:pt>
                <c:pt idx="733">
                  <c:v>7.8798400000000005E-2</c:v>
                </c:pt>
                <c:pt idx="734">
                  <c:v>7.8798400000000005E-2</c:v>
                </c:pt>
                <c:pt idx="735">
                  <c:v>7.8798400000000005E-2</c:v>
                </c:pt>
                <c:pt idx="736">
                  <c:v>7.8798400000000005E-2</c:v>
                </c:pt>
                <c:pt idx="737">
                  <c:v>7.8798400000000005E-2</c:v>
                </c:pt>
                <c:pt idx="738">
                  <c:v>7.8798400000000005E-2</c:v>
                </c:pt>
                <c:pt idx="739">
                  <c:v>7.8798400000000005E-2</c:v>
                </c:pt>
                <c:pt idx="740">
                  <c:v>7.8798400000000005E-2</c:v>
                </c:pt>
                <c:pt idx="741">
                  <c:v>7.8798400000000005E-2</c:v>
                </c:pt>
                <c:pt idx="742">
                  <c:v>7.8798400000000005E-2</c:v>
                </c:pt>
                <c:pt idx="743">
                  <c:v>7.8798400000000005E-2</c:v>
                </c:pt>
                <c:pt idx="744">
                  <c:v>7.8798400000000005E-2</c:v>
                </c:pt>
                <c:pt idx="745">
                  <c:v>7.8798400000000005E-2</c:v>
                </c:pt>
                <c:pt idx="746">
                  <c:v>7.8798400000000005E-2</c:v>
                </c:pt>
                <c:pt idx="747">
                  <c:v>7.8798400000000005E-2</c:v>
                </c:pt>
                <c:pt idx="748">
                  <c:v>7.8798400000000005E-2</c:v>
                </c:pt>
                <c:pt idx="749">
                  <c:v>7.9341599999999998E-2</c:v>
                </c:pt>
                <c:pt idx="750">
                  <c:v>7.9341599999999998E-2</c:v>
                </c:pt>
                <c:pt idx="751">
                  <c:v>7.9341599999999998E-2</c:v>
                </c:pt>
                <c:pt idx="752">
                  <c:v>7.9341599999999998E-2</c:v>
                </c:pt>
                <c:pt idx="753">
                  <c:v>7.9341599999999998E-2</c:v>
                </c:pt>
                <c:pt idx="754">
                  <c:v>7.9341599999999998E-2</c:v>
                </c:pt>
                <c:pt idx="755">
                  <c:v>7.9341599999999998E-2</c:v>
                </c:pt>
                <c:pt idx="756">
                  <c:v>7.9341599999999998E-2</c:v>
                </c:pt>
                <c:pt idx="757">
                  <c:v>7.9341599999999998E-2</c:v>
                </c:pt>
                <c:pt idx="758">
                  <c:v>8.0477499999999993E-2</c:v>
                </c:pt>
                <c:pt idx="759">
                  <c:v>8.10501E-2</c:v>
                </c:pt>
                <c:pt idx="760">
                  <c:v>8.10501E-2</c:v>
                </c:pt>
                <c:pt idx="761">
                  <c:v>8.10501E-2</c:v>
                </c:pt>
                <c:pt idx="762">
                  <c:v>8.10501E-2</c:v>
                </c:pt>
                <c:pt idx="763">
                  <c:v>8.10501E-2</c:v>
                </c:pt>
                <c:pt idx="764">
                  <c:v>8.10501E-2</c:v>
                </c:pt>
                <c:pt idx="765">
                  <c:v>8.10501E-2</c:v>
                </c:pt>
                <c:pt idx="766">
                  <c:v>8.10501E-2</c:v>
                </c:pt>
                <c:pt idx="767">
                  <c:v>8.10501E-2</c:v>
                </c:pt>
                <c:pt idx="768">
                  <c:v>8.10501E-2</c:v>
                </c:pt>
                <c:pt idx="769">
                  <c:v>8.10501E-2</c:v>
                </c:pt>
                <c:pt idx="770">
                  <c:v>8.1640299999999999E-2</c:v>
                </c:pt>
                <c:pt idx="771">
                  <c:v>8.1640299999999999E-2</c:v>
                </c:pt>
                <c:pt idx="772">
                  <c:v>8.1640299999999999E-2</c:v>
                </c:pt>
                <c:pt idx="773">
                  <c:v>8.1640299999999999E-2</c:v>
                </c:pt>
                <c:pt idx="774">
                  <c:v>8.1640299999999999E-2</c:v>
                </c:pt>
                <c:pt idx="775">
                  <c:v>8.1640299999999999E-2</c:v>
                </c:pt>
                <c:pt idx="776">
                  <c:v>8.1640299999999999E-2</c:v>
                </c:pt>
                <c:pt idx="777">
                  <c:v>8.1640299999999999E-2</c:v>
                </c:pt>
                <c:pt idx="778">
                  <c:v>8.1640299999999999E-2</c:v>
                </c:pt>
                <c:pt idx="779">
                  <c:v>8.1640299999999999E-2</c:v>
                </c:pt>
                <c:pt idx="780">
                  <c:v>8.1640299999999999E-2</c:v>
                </c:pt>
                <c:pt idx="781">
                  <c:v>8.1640299999999999E-2</c:v>
                </c:pt>
                <c:pt idx="782">
                  <c:v>8.1640299999999999E-2</c:v>
                </c:pt>
                <c:pt idx="783">
                  <c:v>8.1640299999999999E-2</c:v>
                </c:pt>
                <c:pt idx="784">
                  <c:v>8.1640299999999999E-2</c:v>
                </c:pt>
                <c:pt idx="785">
                  <c:v>8.2246100000000003E-2</c:v>
                </c:pt>
                <c:pt idx="786">
                  <c:v>8.2246100000000003E-2</c:v>
                </c:pt>
                <c:pt idx="787">
                  <c:v>8.2854200000000003E-2</c:v>
                </c:pt>
                <c:pt idx="788">
                  <c:v>8.2854200000000003E-2</c:v>
                </c:pt>
                <c:pt idx="789">
                  <c:v>8.2854200000000003E-2</c:v>
                </c:pt>
                <c:pt idx="790">
                  <c:v>8.2854200000000003E-2</c:v>
                </c:pt>
                <c:pt idx="791">
                  <c:v>8.2854200000000003E-2</c:v>
                </c:pt>
                <c:pt idx="792">
                  <c:v>8.2854200000000003E-2</c:v>
                </c:pt>
                <c:pt idx="793">
                  <c:v>8.3470600000000006E-2</c:v>
                </c:pt>
                <c:pt idx="794">
                  <c:v>8.3470600000000006E-2</c:v>
                </c:pt>
                <c:pt idx="795">
                  <c:v>8.3470600000000006E-2</c:v>
                </c:pt>
                <c:pt idx="796">
                  <c:v>8.3470600000000006E-2</c:v>
                </c:pt>
                <c:pt idx="797">
                  <c:v>8.3470600000000006E-2</c:v>
                </c:pt>
                <c:pt idx="798">
                  <c:v>8.3470600000000006E-2</c:v>
                </c:pt>
                <c:pt idx="799">
                  <c:v>8.3470600000000006E-2</c:v>
                </c:pt>
                <c:pt idx="800">
                  <c:v>8.3470600000000006E-2</c:v>
                </c:pt>
                <c:pt idx="801">
                  <c:v>8.3470600000000006E-2</c:v>
                </c:pt>
                <c:pt idx="802">
                  <c:v>8.3470600000000006E-2</c:v>
                </c:pt>
                <c:pt idx="803">
                  <c:v>8.3470600000000006E-2</c:v>
                </c:pt>
                <c:pt idx="804">
                  <c:v>8.3470600000000006E-2</c:v>
                </c:pt>
                <c:pt idx="805">
                  <c:v>8.3470600000000006E-2</c:v>
                </c:pt>
                <c:pt idx="806">
                  <c:v>8.3470600000000006E-2</c:v>
                </c:pt>
                <c:pt idx="807">
                  <c:v>8.3470600000000006E-2</c:v>
                </c:pt>
                <c:pt idx="808">
                  <c:v>8.3470600000000006E-2</c:v>
                </c:pt>
                <c:pt idx="809">
                  <c:v>8.3470600000000006E-2</c:v>
                </c:pt>
                <c:pt idx="810">
                  <c:v>8.3470600000000006E-2</c:v>
                </c:pt>
                <c:pt idx="811">
                  <c:v>8.3470600000000006E-2</c:v>
                </c:pt>
                <c:pt idx="812">
                  <c:v>8.3470600000000006E-2</c:v>
                </c:pt>
                <c:pt idx="813">
                  <c:v>8.3470600000000006E-2</c:v>
                </c:pt>
                <c:pt idx="814">
                  <c:v>8.3470600000000006E-2</c:v>
                </c:pt>
                <c:pt idx="815">
                  <c:v>8.3470600000000006E-2</c:v>
                </c:pt>
                <c:pt idx="816">
                  <c:v>8.3470600000000006E-2</c:v>
                </c:pt>
                <c:pt idx="817">
                  <c:v>8.3470600000000006E-2</c:v>
                </c:pt>
                <c:pt idx="818">
                  <c:v>8.4127599999999997E-2</c:v>
                </c:pt>
                <c:pt idx="819">
                  <c:v>8.4127599999999997E-2</c:v>
                </c:pt>
                <c:pt idx="820">
                  <c:v>8.4127599999999997E-2</c:v>
                </c:pt>
                <c:pt idx="821">
                  <c:v>8.4127599999999997E-2</c:v>
                </c:pt>
                <c:pt idx="822">
                  <c:v>8.4127599999999997E-2</c:v>
                </c:pt>
                <c:pt idx="823">
                  <c:v>8.4127599999999997E-2</c:v>
                </c:pt>
                <c:pt idx="824">
                  <c:v>8.4127599999999997E-2</c:v>
                </c:pt>
                <c:pt idx="825">
                  <c:v>8.4127599999999997E-2</c:v>
                </c:pt>
                <c:pt idx="826">
                  <c:v>8.4127599999999997E-2</c:v>
                </c:pt>
                <c:pt idx="827">
                  <c:v>8.4127599999999997E-2</c:v>
                </c:pt>
                <c:pt idx="828">
                  <c:v>8.4127599999999997E-2</c:v>
                </c:pt>
                <c:pt idx="829">
                  <c:v>8.4127599999999997E-2</c:v>
                </c:pt>
                <c:pt idx="830">
                  <c:v>8.4127599999999997E-2</c:v>
                </c:pt>
                <c:pt idx="831">
                  <c:v>8.4127599999999997E-2</c:v>
                </c:pt>
                <c:pt idx="832">
                  <c:v>8.4127599999999997E-2</c:v>
                </c:pt>
                <c:pt idx="833">
                  <c:v>8.4127599999999997E-2</c:v>
                </c:pt>
                <c:pt idx="834">
                  <c:v>8.4127599999999997E-2</c:v>
                </c:pt>
                <c:pt idx="835">
                  <c:v>8.4822499999999995E-2</c:v>
                </c:pt>
                <c:pt idx="836">
                  <c:v>8.4822499999999995E-2</c:v>
                </c:pt>
                <c:pt idx="837">
                  <c:v>8.4822499999999995E-2</c:v>
                </c:pt>
                <c:pt idx="838">
                  <c:v>8.4822499999999995E-2</c:v>
                </c:pt>
                <c:pt idx="839">
                  <c:v>8.4822499999999995E-2</c:v>
                </c:pt>
                <c:pt idx="840">
                  <c:v>8.4822499999999995E-2</c:v>
                </c:pt>
                <c:pt idx="841">
                  <c:v>8.4822499999999995E-2</c:v>
                </c:pt>
                <c:pt idx="842">
                  <c:v>8.4822499999999995E-2</c:v>
                </c:pt>
                <c:pt idx="843">
                  <c:v>8.5552900000000001E-2</c:v>
                </c:pt>
                <c:pt idx="844">
                  <c:v>8.5552900000000001E-2</c:v>
                </c:pt>
                <c:pt idx="845">
                  <c:v>8.5552900000000001E-2</c:v>
                </c:pt>
                <c:pt idx="846">
                  <c:v>8.5552900000000001E-2</c:v>
                </c:pt>
                <c:pt idx="847">
                  <c:v>8.5552900000000001E-2</c:v>
                </c:pt>
                <c:pt idx="848">
                  <c:v>8.5552900000000001E-2</c:v>
                </c:pt>
                <c:pt idx="849">
                  <c:v>8.5552900000000001E-2</c:v>
                </c:pt>
                <c:pt idx="850">
                  <c:v>8.6303699999999997E-2</c:v>
                </c:pt>
                <c:pt idx="851">
                  <c:v>8.6303699999999997E-2</c:v>
                </c:pt>
                <c:pt idx="852">
                  <c:v>8.6303699999999997E-2</c:v>
                </c:pt>
                <c:pt idx="853">
                  <c:v>8.7059999999999998E-2</c:v>
                </c:pt>
                <c:pt idx="854">
                  <c:v>8.7059999999999998E-2</c:v>
                </c:pt>
                <c:pt idx="855">
                  <c:v>8.7059999999999998E-2</c:v>
                </c:pt>
                <c:pt idx="856">
                  <c:v>8.7059999999999998E-2</c:v>
                </c:pt>
                <c:pt idx="857">
                  <c:v>8.7059999999999998E-2</c:v>
                </c:pt>
                <c:pt idx="858">
                  <c:v>8.7059999999999998E-2</c:v>
                </c:pt>
                <c:pt idx="859">
                  <c:v>8.7059999999999998E-2</c:v>
                </c:pt>
                <c:pt idx="860">
                  <c:v>8.7059999999999998E-2</c:v>
                </c:pt>
                <c:pt idx="861">
                  <c:v>8.7059999999999998E-2</c:v>
                </c:pt>
                <c:pt idx="862">
                  <c:v>8.7059999999999998E-2</c:v>
                </c:pt>
                <c:pt idx="863">
                  <c:v>8.7059999999999998E-2</c:v>
                </c:pt>
                <c:pt idx="864">
                  <c:v>8.7059999999999998E-2</c:v>
                </c:pt>
                <c:pt idx="865">
                  <c:v>8.7059999999999998E-2</c:v>
                </c:pt>
                <c:pt idx="866">
                  <c:v>8.7059999999999998E-2</c:v>
                </c:pt>
                <c:pt idx="867">
                  <c:v>8.7059999999999998E-2</c:v>
                </c:pt>
                <c:pt idx="868">
                  <c:v>8.7059999999999998E-2</c:v>
                </c:pt>
                <c:pt idx="869">
                  <c:v>8.7059999999999998E-2</c:v>
                </c:pt>
                <c:pt idx="870">
                  <c:v>8.7059999999999998E-2</c:v>
                </c:pt>
                <c:pt idx="871">
                  <c:v>8.7059999999999998E-2</c:v>
                </c:pt>
                <c:pt idx="872">
                  <c:v>8.7836399999999995E-2</c:v>
                </c:pt>
                <c:pt idx="873">
                  <c:v>8.7836399999999995E-2</c:v>
                </c:pt>
                <c:pt idx="874">
                  <c:v>8.7836399999999995E-2</c:v>
                </c:pt>
                <c:pt idx="875">
                  <c:v>8.8615299999999994E-2</c:v>
                </c:pt>
                <c:pt idx="876">
                  <c:v>8.8615299999999994E-2</c:v>
                </c:pt>
                <c:pt idx="877">
                  <c:v>8.8615299999999994E-2</c:v>
                </c:pt>
                <c:pt idx="878">
                  <c:v>8.8615299999999994E-2</c:v>
                </c:pt>
                <c:pt idx="879">
                  <c:v>8.8615299999999994E-2</c:v>
                </c:pt>
                <c:pt idx="880">
                  <c:v>8.8615299999999994E-2</c:v>
                </c:pt>
                <c:pt idx="881">
                  <c:v>8.8615299999999994E-2</c:v>
                </c:pt>
                <c:pt idx="882">
                  <c:v>8.8615299999999994E-2</c:v>
                </c:pt>
                <c:pt idx="883">
                  <c:v>8.8615299999999994E-2</c:v>
                </c:pt>
                <c:pt idx="884">
                  <c:v>8.8615299999999994E-2</c:v>
                </c:pt>
                <c:pt idx="885">
                  <c:v>8.8615299999999994E-2</c:v>
                </c:pt>
                <c:pt idx="886">
                  <c:v>8.8615299999999994E-2</c:v>
                </c:pt>
                <c:pt idx="887">
                  <c:v>8.8615299999999994E-2</c:v>
                </c:pt>
                <c:pt idx="888">
                  <c:v>8.8615299999999994E-2</c:v>
                </c:pt>
                <c:pt idx="889">
                  <c:v>8.8615299999999994E-2</c:v>
                </c:pt>
                <c:pt idx="890">
                  <c:v>8.8615299999999994E-2</c:v>
                </c:pt>
                <c:pt idx="891">
                  <c:v>8.8615299999999994E-2</c:v>
                </c:pt>
                <c:pt idx="892">
                  <c:v>8.8615299999999994E-2</c:v>
                </c:pt>
                <c:pt idx="893">
                  <c:v>8.8615299999999994E-2</c:v>
                </c:pt>
                <c:pt idx="894">
                  <c:v>8.8615299999999994E-2</c:v>
                </c:pt>
                <c:pt idx="895">
                  <c:v>8.8615299999999994E-2</c:v>
                </c:pt>
                <c:pt idx="896">
                  <c:v>8.8615299999999994E-2</c:v>
                </c:pt>
                <c:pt idx="897">
                  <c:v>8.8615299999999994E-2</c:v>
                </c:pt>
                <c:pt idx="898">
                  <c:v>8.9463100000000004E-2</c:v>
                </c:pt>
                <c:pt idx="899">
                  <c:v>9.0313299999999999E-2</c:v>
                </c:pt>
                <c:pt idx="900">
                  <c:v>9.0313299999999999E-2</c:v>
                </c:pt>
                <c:pt idx="901">
                  <c:v>9.0313299999999999E-2</c:v>
                </c:pt>
                <c:pt idx="902">
                  <c:v>9.0313299999999999E-2</c:v>
                </c:pt>
                <c:pt idx="903">
                  <c:v>9.0313299999999999E-2</c:v>
                </c:pt>
                <c:pt idx="904">
                  <c:v>9.0313299999999999E-2</c:v>
                </c:pt>
                <c:pt idx="905">
                  <c:v>9.0313299999999999E-2</c:v>
                </c:pt>
                <c:pt idx="906">
                  <c:v>9.0313299999999999E-2</c:v>
                </c:pt>
                <c:pt idx="907">
                  <c:v>9.0313299999999999E-2</c:v>
                </c:pt>
                <c:pt idx="908">
                  <c:v>9.0313299999999999E-2</c:v>
                </c:pt>
                <c:pt idx="909">
                  <c:v>9.0313299999999999E-2</c:v>
                </c:pt>
                <c:pt idx="910">
                  <c:v>9.0313299999999999E-2</c:v>
                </c:pt>
                <c:pt idx="911">
                  <c:v>9.11999E-2</c:v>
                </c:pt>
                <c:pt idx="912">
                  <c:v>9.11999E-2</c:v>
                </c:pt>
                <c:pt idx="913">
                  <c:v>9.2098799999999995E-2</c:v>
                </c:pt>
                <c:pt idx="914">
                  <c:v>9.2098799999999995E-2</c:v>
                </c:pt>
                <c:pt idx="915">
                  <c:v>9.2098799999999995E-2</c:v>
                </c:pt>
                <c:pt idx="916">
                  <c:v>9.2098799999999995E-2</c:v>
                </c:pt>
                <c:pt idx="917">
                  <c:v>9.2098799999999995E-2</c:v>
                </c:pt>
                <c:pt idx="918">
                  <c:v>9.2098799999999995E-2</c:v>
                </c:pt>
                <c:pt idx="919">
                  <c:v>9.2098799999999995E-2</c:v>
                </c:pt>
                <c:pt idx="920">
                  <c:v>9.2098799999999995E-2</c:v>
                </c:pt>
                <c:pt idx="921">
                  <c:v>9.2098799999999995E-2</c:v>
                </c:pt>
                <c:pt idx="922">
                  <c:v>9.2098799999999995E-2</c:v>
                </c:pt>
                <c:pt idx="923">
                  <c:v>9.2098799999999995E-2</c:v>
                </c:pt>
                <c:pt idx="924">
                  <c:v>9.2098799999999995E-2</c:v>
                </c:pt>
                <c:pt idx="925">
                  <c:v>9.2098799999999995E-2</c:v>
                </c:pt>
                <c:pt idx="926">
                  <c:v>9.2098799999999995E-2</c:v>
                </c:pt>
                <c:pt idx="927">
                  <c:v>9.2098799999999995E-2</c:v>
                </c:pt>
                <c:pt idx="928">
                  <c:v>9.2098799999999995E-2</c:v>
                </c:pt>
                <c:pt idx="929">
                  <c:v>9.2098799999999995E-2</c:v>
                </c:pt>
                <c:pt idx="930">
                  <c:v>9.2098799999999995E-2</c:v>
                </c:pt>
                <c:pt idx="931">
                  <c:v>9.2098799999999995E-2</c:v>
                </c:pt>
                <c:pt idx="932">
                  <c:v>9.2098799999999995E-2</c:v>
                </c:pt>
                <c:pt idx="933">
                  <c:v>9.2098799999999995E-2</c:v>
                </c:pt>
                <c:pt idx="934">
                  <c:v>9.2098799999999995E-2</c:v>
                </c:pt>
                <c:pt idx="935">
                  <c:v>9.2098799999999995E-2</c:v>
                </c:pt>
                <c:pt idx="936">
                  <c:v>9.2098799999999995E-2</c:v>
                </c:pt>
                <c:pt idx="937">
                  <c:v>9.2098799999999995E-2</c:v>
                </c:pt>
                <c:pt idx="938">
                  <c:v>9.2098799999999995E-2</c:v>
                </c:pt>
                <c:pt idx="939">
                  <c:v>9.2098799999999995E-2</c:v>
                </c:pt>
                <c:pt idx="940">
                  <c:v>9.2098799999999995E-2</c:v>
                </c:pt>
                <c:pt idx="941">
                  <c:v>9.2098799999999995E-2</c:v>
                </c:pt>
                <c:pt idx="942">
                  <c:v>9.2098799999999995E-2</c:v>
                </c:pt>
                <c:pt idx="943">
                  <c:v>9.2098799999999995E-2</c:v>
                </c:pt>
                <c:pt idx="944">
                  <c:v>9.2098799999999995E-2</c:v>
                </c:pt>
                <c:pt idx="945">
                  <c:v>9.2098799999999995E-2</c:v>
                </c:pt>
                <c:pt idx="946">
                  <c:v>9.2098799999999995E-2</c:v>
                </c:pt>
                <c:pt idx="947">
                  <c:v>9.2098799999999995E-2</c:v>
                </c:pt>
                <c:pt idx="948">
                  <c:v>9.2098799999999995E-2</c:v>
                </c:pt>
                <c:pt idx="949">
                  <c:v>9.2098799999999995E-2</c:v>
                </c:pt>
                <c:pt idx="950">
                  <c:v>9.2098799999999995E-2</c:v>
                </c:pt>
                <c:pt idx="951">
                  <c:v>9.2098799999999995E-2</c:v>
                </c:pt>
                <c:pt idx="952">
                  <c:v>9.2098799999999995E-2</c:v>
                </c:pt>
                <c:pt idx="953">
                  <c:v>9.2098799999999995E-2</c:v>
                </c:pt>
                <c:pt idx="954">
                  <c:v>9.2098799999999995E-2</c:v>
                </c:pt>
                <c:pt idx="955">
                  <c:v>9.2098799999999995E-2</c:v>
                </c:pt>
                <c:pt idx="956">
                  <c:v>9.2098799999999995E-2</c:v>
                </c:pt>
                <c:pt idx="957">
                  <c:v>9.2098799999999995E-2</c:v>
                </c:pt>
                <c:pt idx="958">
                  <c:v>9.2098799999999995E-2</c:v>
                </c:pt>
                <c:pt idx="959">
                  <c:v>9.2098799999999995E-2</c:v>
                </c:pt>
                <c:pt idx="960">
                  <c:v>9.2098799999999995E-2</c:v>
                </c:pt>
                <c:pt idx="961">
                  <c:v>9.2098799999999995E-2</c:v>
                </c:pt>
                <c:pt idx="962">
                  <c:v>9.2098799999999995E-2</c:v>
                </c:pt>
                <c:pt idx="963">
                  <c:v>9.3230900000000005E-2</c:v>
                </c:pt>
                <c:pt idx="964">
                  <c:v>9.3230900000000005E-2</c:v>
                </c:pt>
                <c:pt idx="965">
                  <c:v>9.3230900000000005E-2</c:v>
                </c:pt>
                <c:pt idx="966">
                  <c:v>9.3230900000000005E-2</c:v>
                </c:pt>
                <c:pt idx="967">
                  <c:v>9.4378699999999996E-2</c:v>
                </c:pt>
                <c:pt idx="968">
                  <c:v>9.4378699999999996E-2</c:v>
                </c:pt>
                <c:pt idx="969">
                  <c:v>9.4378699999999996E-2</c:v>
                </c:pt>
                <c:pt idx="970">
                  <c:v>9.4378699999999996E-2</c:v>
                </c:pt>
                <c:pt idx="971">
                  <c:v>9.4378699999999996E-2</c:v>
                </c:pt>
                <c:pt idx="972">
                  <c:v>9.5550300000000005E-2</c:v>
                </c:pt>
                <c:pt idx="973">
                  <c:v>9.6726400000000004E-2</c:v>
                </c:pt>
                <c:pt idx="974">
                  <c:v>9.6726400000000004E-2</c:v>
                </c:pt>
                <c:pt idx="975">
                  <c:v>9.6726400000000004E-2</c:v>
                </c:pt>
                <c:pt idx="976">
                  <c:v>9.6726400000000004E-2</c:v>
                </c:pt>
                <c:pt idx="977">
                  <c:v>9.6726400000000004E-2</c:v>
                </c:pt>
                <c:pt idx="978">
                  <c:v>9.6726400000000004E-2</c:v>
                </c:pt>
                <c:pt idx="979">
                  <c:v>9.6726400000000004E-2</c:v>
                </c:pt>
                <c:pt idx="980">
                  <c:v>9.6726400000000004E-2</c:v>
                </c:pt>
                <c:pt idx="981">
                  <c:v>9.6726400000000004E-2</c:v>
                </c:pt>
                <c:pt idx="982">
                  <c:v>9.6726400000000004E-2</c:v>
                </c:pt>
                <c:pt idx="983">
                  <c:v>9.6726400000000004E-2</c:v>
                </c:pt>
                <c:pt idx="984">
                  <c:v>9.6726400000000004E-2</c:v>
                </c:pt>
                <c:pt idx="985">
                  <c:v>9.6726400000000004E-2</c:v>
                </c:pt>
                <c:pt idx="986">
                  <c:v>9.6726400000000004E-2</c:v>
                </c:pt>
                <c:pt idx="987">
                  <c:v>9.6726400000000004E-2</c:v>
                </c:pt>
                <c:pt idx="988">
                  <c:v>9.6726400000000004E-2</c:v>
                </c:pt>
                <c:pt idx="989">
                  <c:v>9.6726400000000004E-2</c:v>
                </c:pt>
                <c:pt idx="990">
                  <c:v>9.6726400000000004E-2</c:v>
                </c:pt>
                <c:pt idx="991">
                  <c:v>9.6726400000000004E-2</c:v>
                </c:pt>
                <c:pt idx="992">
                  <c:v>9.6726400000000004E-2</c:v>
                </c:pt>
                <c:pt idx="993">
                  <c:v>9.6726400000000004E-2</c:v>
                </c:pt>
                <c:pt idx="994">
                  <c:v>9.6726400000000004E-2</c:v>
                </c:pt>
                <c:pt idx="995">
                  <c:v>9.6726400000000004E-2</c:v>
                </c:pt>
                <c:pt idx="996">
                  <c:v>9.6726400000000004E-2</c:v>
                </c:pt>
                <c:pt idx="997">
                  <c:v>9.6726400000000004E-2</c:v>
                </c:pt>
                <c:pt idx="998">
                  <c:v>9.6726400000000004E-2</c:v>
                </c:pt>
                <c:pt idx="999">
                  <c:v>9.6726400000000004E-2</c:v>
                </c:pt>
                <c:pt idx="1000">
                  <c:v>9.6726400000000004E-2</c:v>
                </c:pt>
                <c:pt idx="1001">
                  <c:v>9.81268E-2</c:v>
                </c:pt>
                <c:pt idx="1002">
                  <c:v>9.81268E-2</c:v>
                </c:pt>
                <c:pt idx="1003">
                  <c:v>9.81268E-2</c:v>
                </c:pt>
                <c:pt idx="1004">
                  <c:v>9.81268E-2</c:v>
                </c:pt>
                <c:pt idx="1005">
                  <c:v>9.81268E-2</c:v>
                </c:pt>
                <c:pt idx="1006">
                  <c:v>9.81268E-2</c:v>
                </c:pt>
                <c:pt idx="1007">
                  <c:v>9.81268E-2</c:v>
                </c:pt>
                <c:pt idx="1008">
                  <c:v>9.81268E-2</c:v>
                </c:pt>
                <c:pt idx="1009">
                  <c:v>9.81268E-2</c:v>
                </c:pt>
                <c:pt idx="1010">
                  <c:v>9.81268E-2</c:v>
                </c:pt>
                <c:pt idx="1011">
                  <c:v>9.81268E-2</c:v>
                </c:pt>
                <c:pt idx="1012">
                  <c:v>9.81268E-2</c:v>
                </c:pt>
                <c:pt idx="1013">
                  <c:v>9.81268E-2</c:v>
                </c:pt>
                <c:pt idx="1014">
                  <c:v>9.81268E-2</c:v>
                </c:pt>
                <c:pt idx="1015">
                  <c:v>9.81268E-2</c:v>
                </c:pt>
                <c:pt idx="1016">
                  <c:v>9.81268E-2</c:v>
                </c:pt>
                <c:pt idx="1017">
                  <c:v>9.81268E-2</c:v>
                </c:pt>
                <c:pt idx="1018">
                  <c:v>9.81268E-2</c:v>
                </c:pt>
                <c:pt idx="1019">
                  <c:v>9.81268E-2</c:v>
                </c:pt>
                <c:pt idx="1020">
                  <c:v>9.81268E-2</c:v>
                </c:pt>
                <c:pt idx="1021">
                  <c:v>9.81268E-2</c:v>
                </c:pt>
                <c:pt idx="1022">
                  <c:v>9.81268E-2</c:v>
                </c:pt>
                <c:pt idx="1023">
                  <c:v>9.81268E-2</c:v>
                </c:pt>
                <c:pt idx="1024">
                  <c:v>9.81268E-2</c:v>
                </c:pt>
                <c:pt idx="1025">
                  <c:v>9.81268E-2</c:v>
                </c:pt>
                <c:pt idx="1026">
                  <c:v>9.81268E-2</c:v>
                </c:pt>
                <c:pt idx="1027">
                  <c:v>9.81268E-2</c:v>
                </c:pt>
                <c:pt idx="1028">
                  <c:v>9.81268E-2</c:v>
                </c:pt>
                <c:pt idx="1029">
                  <c:v>9.81268E-2</c:v>
                </c:pt>
                <c:pt idx="1030">
                  <c:v>9.9934200000000001E-2</c:v>
                </c:pt>
                <c:pt idx="1031">
                  <c:v>9.9934200000000001E-2</c:v>
                </c:pt>
                <c:pt idx="1032">
                  <c:v>9.9934200000000001E-2</c:v>
                </c:pt>
                <c:pt idx="1033">
                  <c:v>0.1017711</c:v>
                </c:pt>
                <c:pt idx="1034">
                  <c:v>0.1036117</c:v>
                </c:pt>
                <c:pt idx="1035">
                  <c:v>0.1036117</c:v>
                </c:pt>
                <c:pt idx="1036">
                  <c:v>0.1036117</c:v>
                </c:pt>
                <c:pt idx="1037">
                  <c:v>0.1036117</c:v>
                </c:pt>
                <c:pt idx="1038">
                  <c:v>0.1036117</c:v>
                </c:pt>
                <c:pt idx="1039">
                  <c:v>0.1036117</c:v>
                </c:pt>
                <c:pt idx="1040">
                  <c:v>0.1036117</c:v>
                </c:pt>
                <c:pt idx="1041">
                  <c:v>0.1036117</c:v>
                </c:pt>
                <c:pt idx="1042">
                  <c:v>0.1036117</c:v>
                </c:pt>
                <c:pt idx="1043">
                  <c:v>0.1036117</c:v>
                </c:pt>
                <c:pt idx="1044">
                  <c:v>0.1036117</c:v>
                </c:pt>
                <c:pt idx="1045">
                  <c:v>0.1036117</c:v>
                </c:pt>
                <c:pt idx="1046">
                  <c:v>0.1036117</c:v>
                </c:pt>
                <c:pt idx="1047">
                  <c:v>0.1036117</c:v>
                </c:pt>
                <c:pt idx="1048">
                  <c:v>0.1036117</c:v>
                </c:pt>
                <c:pt idx="1049">
                  <c:v>0.1036117</c:v>
                </c:pt>
                <c:pt idx="1050">
                  <c:v>0.1036117</c:v>
                </c:pt>
                <c:pt idx="1051">
                  <c:v>0.1036117</c:v>
                </c:pt>
                <c:pt idx="1052">
                  <c:v>0.1036117</c:v>
                </c:pt>
                <c:pt idx="1053">
                  <c:v>0.1036117</c:v>
                </c:pt>
                <c:pt idx="1054">
                  <c:v>0.1036117</c:v>
                </c:pt>
                <c:pt idx="1055">
                  <c:v>0.1036117</c:v>
                </c:pt>
                <c:pt idx="1056">
                  <c:v>0.1036117</c:v>
                </c:pt>
                <c:pt idx="1057">
                  <c:v>0.1036117</c:v>
                </c:pt>
                <c:pt idx="1058">
                  <c:v>0.1036117</c:v>
                </c:pt>
                <c:pt idx="1059">
                  <c:v>0.1036117</c:v>
                </c:pt>
                <c:pt idx="1060">
                  <c:v>0.1036117</c:v>
                </c:pt>
                <c:pt idx="1061">
                  <c:v>0.10594000000000001</c:v>
                </c:pt>
                <c:pt idx="1062">
                  <c:v>0.10594000000000001</c:v>
                </c:pt>
                <c:pt idx="1063">
                  <c:v>0.10594000000000001</c:v>
                </c:pt>
                <c:pt idx="1064">
                  <c:v>0.10594000000000001</c:v>
                </c:pt>
                <c:pt idx="1065">
                  <c:v>0.10594000000000001</c:v>
                </c:pt>
                <c:pt idx="1066">
                  <c:v>0.10594000000000001</c:v>
                </c:pt>
                <c:pt idx="1067">
                  <c:v>0.10594000000000001</c:v>
                </c:pt>
                <c:pt idx="1068">
                  <c:v>0.10594000000000001</c:v>
                </c:pt>
                <c:pt idx="1069">
                  <c:v>0.10594000000000001</c:v>
                </c:pt>
                <c:pt idx="1070">
                  <c:v>0.10594000000000001</c:v>
                </c:pt>
                <c:pt idx="1071">
                  <c:v>0.10594000000000001</c:v>
                </c:pt>
                <c:pt idx="1072">
                  <c:v>0.10594000000000001</c:v>
                </c:pt>
                <c:pt idx="1073">
                  <c:v>0.10594000000000001</c:v>
                </c:pt>
                <c:pt idx="1074">
                  <c:v>0.10594000000000001</c:v>
                </c:pt>
                <c:pt idx="1075">
                  <c:v>0.10594000000000001</c:v>
                </c:pt>
                <c:pt idx="1076">
                  <c:v>0.10594000000000001</c:v>
                </c:pt>
                <c:pt idx="1077">
                  <c:v>0.10594000000000001</c:v>
                </c:pt>
                <c:pt idx="1078">
                  <c:v>0.10594000000000001</c:v>
                </c:pt>
                <c:pt idx="1079">
                  <c:v>0.10594000000000001</c:v>
                </c:pt>
                <c:pt idx="1080">
                  <c:v>0.10594000000000001</c:v>
                </c:pt>
                <c:pt idx="1081">
                  <c:v>0.10594000000000001</c:v>
                </c:pt>
                <c:pt idx="1082">
                  <c:v>0.10594000000000001</c:v>
                </c:pt>
                <c:pt idx="1083">
                  <c:v>0.10872519999999999</c:v>
                </c:pt>
                <c:pt idx="1084">
                  <c:v>0.10872519999999999</c:v>
                </c:pt>
                <c:pt idx="1085">
                  <c:v>0.10872519999999999</c:v>
                </c:pt>
                <c:pt idx="1086">
                  <c:v>0.10872519999999999</c:v>
                </c:pt>
                <c:pt idx="1087">
                  <c:v>0.10872519999999999</c:v>
                </c:pt>
                <c:pt idx="1088">
                  <c:v>0.10872519999999999</c:v>
                </c:pt>
                <c:pt idx="1089">
                  <c:v>0.10872519999999999</c:v>
                </c:pt>
                <c:pt idx="1090">
                  <c:v>0.10872519999999999</c:v>
                </c:pt>
                <c:pt idx="1091">
                  <c:v>0.10872519999999999</c:v>
                </c:pt>
                <c:pt idx="1092">
                  <c:v>0.10872519999999999</c:v>
                </c:pt>
                <c:pt idx="1093">
                  <c:v>0.10872519999999999</c:v>
                </c:pt>
                <c:pt idx="1094">
                  <c:v>0.10872519999999999</c:v>
                </c:pt>
                <c:pt idx="1095">
                  <c:v>0.10872519999999999</c:v>
                </c:pt>
                <c:pt idx="1096">
                  <c:v>0.10872519999999999</c:v>
                </c:pt>
              </c:numCache>
            </c:numRef>
          </c:val>
          <c:smooth val="0"/>
          <c:extLst>
            <c:ext xmlns:c16="http://schemas.microsoft.com/office/drawing/2014/chart" uri="{C3380CC4-5D6E-409C-BE32-E72D297353CC}">
              <c16:uniqueId val="{00000000-4D2F-4E16-90F2-8FA6BE8EF396}"/>
            </c:ext>
          </c:extLst>
        </c:ser>
        <c:ser>
          <c:idx val="1"/>
          <c:order val="1"/>
          <c:tx>
            <c:strRef>
              <c:f>'Key SEP'!$C$1:$C$2</c:f>
              <c:strCache>
                <c:ptCount val="2"/>
                <c:pt idx="0">
                  <c:v>FOURIER Key SEP, Prior MI &lt;1 Year</c:v>
                </c:pt>
                <c:pt idx="1">
                  <c:v>Evolocumab</c:v>
                </c:pt>
              </c:strCache>
            </c:strRef>
          </c:tx>
          <c:spPr>
            <a:ln w="31750" cap="rnd">
              <a:solidFill>
                <a:srgbClr val="FFC000"/>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SEP'!$C$3:$C$1099</c:f>
              <c:numCache>
                <c:formatCode>General</c:formatCode>
                <c:ptCount val="1097"/>
                <c:pt idx="0">
                  <c:v>0</c:v>
                </c:pt>
                <c:pt idx="1">
                  <c:v>0</c:v>
                </c:pt>
                <c:pt idx="2">
                  <c:v>0</c:v>
                </c:pt>
                <c:pt idx="3">
                  <c:v>0</c:v>
                </c:pt>
                <c:pt idx="4">
                  <c:v>0</c:v>
                </c:pt>
                <c:pt idx="5">
                  <c:v>0</c:v>
                </c:pt>
                <c:pt idx="6">
                  <c:v>0</c:v>
                </c:pt>
                <c:pt idx="7">
                  <c:v>0</c:v>
                </c:pt>
                <c:pt idx="8">
                  <c:v>0</c:v>
                </c:pt>
                <c:pt idx="9">
                  <c:v>7.0899999999999999E-4</c:v>
                </c:pt>
                <c:pt idx="10">
                  <c:v>7.0899999999999999E-4</c:v>
                </c:pt>
                <c:pt idx="11">
                  <c:v>7.0899999999999999E-4</c:v>
                </c:pt>
                <c:pt idx="12">
                  <c:v>7.0899999999999999E-4</c:v>
                </c:pt>
                <c:pt idx="13">
                  <c:v>7.0899999999999999E-4</c:v>
                </c:pt>
                <c:pt idx="14">
                  <c:v>1.0635E-3</c:v>
                </c:pt>
                <c:pt idx="15">
                  <c:v>1.0635E-3</c:v>
                </c:pt>
                <c:pt idx="16">
                  <c:v>1.0635E-3</c:v>
                </c:pt>
                <c:pt idx="17">
                  <c:v>1.0635E-3</c:v>
                </c:pt>
                <c:pt idx="18">
                  <c:v>1.0635E-3</c:v>
                </c:pt>
                <c:pt idx="19">
                  <c:v>1.0635E-3</c:v>
                </c:pt>
                <c:pt idx="20">
                  <c:v>1.0635E-3</c:v>
                </c:pt>
                <c:pt idx="21">
                  <c:v>1.0635E-3</c:v>
                </c:pt>
                <c:pt idx="22">
                  <c:v>1.0635E-3</c:v>
                </c:pt>
                <c:pt idx="23">
                  <c:v>1.0635E-3</c:v>
                </c:pt>
                <c:pt idx="24">
                  <c:v>1.4182999999999999E-3</c:v>
                </c:pt>
                <c:pt idx="25">
                  <c:v>1.4182999999999999E-3</c:v>
                </c:pt>
                <c:pt idx="26">
                  <c:v>1.4182999999999999E-3</c:v>
                </c:pt>
                <c:pt idx="27">
                  <c:v>1.4182999999999999E-3</c:v>
                </c:pt>
                <c:pt idx="28">
                  <c:v>1.4182999999999999E-3</c:v>
                </c:pt>
                <c:pt idx="29">
                  <c:v>1.7731999999999999E-3</c:v>
                </c:pt>
                <c:pt idx="30">
                  <c:v>2.1280000000000001E-3</c:v>
                </c:pt>
                <c:pt idx="31">
                  <c:v>2.1280000000000001E-3</c:v>
                </c:pt>
                <c:pt idx="32">
                  <c:v>2.4829000000000001E-3</c:v>
                </c:pt>
                <c:pt idx="33">
                  <c:v>2.4829000000000001E-3</c:v>
                </c:pt>
                <c:pt idx="34">
                  <c:v>2.4829000000000001E-3</c:v>
                </c:pt>
                <c:pt idx="35">
                  <c:v>2.8378000000000001E-3</c:v>
                </c:pt>
                <c:pt idx="36">
                  <c:v>2.8378000000000001E-3</c:v>
                </c:pt>
                <c:pt idx="37">
                  <c:v>2.8378000000000001E-3</c:v>
                </c:pt>
                <c:pt idx="38">
                  <c:v>3.1925999999999999E-3</c:v>
                </c:pt>
                <c:pt idx="39">
                  <c:v>3.1925999999999999E-3</c:v>
                </c:pt>
                <c:pt idx="40">
                  <c:v>3.1925999999999999E-3</c:v>
                </c:pt>
                <c:pt idx="41">
                  <c:v>3.1925999999999999E-3</c:v>
                </c:pt>
                <c:pt idx="42">
                  <c:v>3.1925999999999999E-3</c:v>
                </c:pt>
                <c:pt idx="43">
                  <c:v>3.1925999999999999E-3</c:v>
                </c:pt>
                <c:pt idx="44">
                  <c:v>3.5474999999999999E-3</c:v>
                </c:pt>
                <c:pt idx="45">
                  <c:v>3.9025000000000002E-3</c:v>
                </c:pt>
                <c:pt idx="46">
                  <c:v>4.6125000000000003E-3</c:v>
                </c:pt>
                <c:pt idx="47">
                  <c:v>4.6125000000000003E-3</c:v>
                </c:pt>
                <c:pt idx="48">
                  <c:v>4.9674000000000003E-3</c:v>
                </c:pt>
                <c:pt idx="49">
                  <c:v>4.9674000000000003E-3</c:v>
                </c:pt>
                <c:pt idx="50">
                  <c:v>4.9674000000000003E-3</c:v>
                </c:pt>
                <c:pt idx="51">
                  <c:v>5.3223999999999997E-3</c:v>
                </c:pt>
                <c:pt idx="52">
                  <c:v>5.3223999999999997E-3</c:v>
                </c:pt>
                <c:pt idx="53">
                  <c:v>5.6774E-3</c:v>
                </c:pt>
                <c:pt idx="54">
                  <c:v>5.6774E-3</c:v>
                </c:pt>
                <c:pt idx="55">
                  <c:v>5.6774E-3</c:v>
                </c:pt>
                <c:pt idx="56">
                  <c:v>5.6774E-3</c:v>
                </c:pt>
                <c:pt idx="57">
                  <c:v>6.0324999999999997E-3</c:v>
                </c:pt>
                <c:pt idx="58">
                  <c:v>6.0324999999999997E-3</c:v>
                </c:pt>
                <c:pt idx="59">
                  <c:v>6.0324999999999997E-3</c:v>
                </c:pt>
                <c:pt idx="60">
                  <c:v>6.0324999999999997E-3</c:v>
                </c:pt>
                <c:pt idx="61">
                  <c:v>6.0324999999999997E-3</c:v>
                </c:pt>
                <c:pt idx="62">
                  <c:v>6.3876000000000002E-3</c:v>
                </c:pt>
                <c:pt idx="63">
                  <c:v>6.3876000000000002E-3</c:v>
                </c:pt>
                <c:pt idx="64">
                  <c:v>6.3876000000000002E-3</c:v>
                </c:pt>
                <c:pt idx="65">
                  <c:v>6.3876000000000002E-3</c:v>
                </c:pt>
                <c:pt idx="66">
                  <c:v>6.3876000000000002E-3</c:v>
                </c:pt>
                <c:pt idx="67">
                  <c:v>6.3876000000000002E-3</c:v>
                </c:pt>
                <c:pt idx="68">
                  <c:v>6.3876000000000002E-3</c:v>
                </c:pt>
                <c:pt idx="69">
                  <c:v>6.3876000000000002E-3</c:v>
                </c:pt>
                <c:pt idx="70">
                  <c:v>6.3876000000000002E-3</c:v>
                </c:pt>
                <c:pt idx="71">
                  <c:v>6.7428999999999996E-3</c:v>
                </c:pt>
                <c:pt idx="72">
                  <c:v>7.0981000000000004E-3</c:v>
                </c:pt>
                <c:pt idx="73">
                  <c:v>7.0981000000000004E-3</c:v>
                </c:pt>
                <c:pt idx="74">
                  <c:v>7.0981000000000004E-3</c:v>
                </c:pt>
                <c:pt idx="75">
                  <c:v>7.0981000000000004E-3</c:v>
                </c:pt>
                <c:pt idx="76">
                  <c:v>7.0981000000000004E-3</c:v>
                </c:pt>
                <c:pt idx="77">
                  <c:v>7.0981000000000004E-3</c:v>
                </c:pt>
                <c:pt idx="78">
                  <c:v>7.0981000000000004E-3</c:v>
                </c:pt>
                <c:pt idx="79">
                  <c:v>7.8088999999999997E-3</c:v>
                </c:pt>
                <c:pt idx="80">
                  <c:v>7.8088999999999997E-3</c:v>
                </c:pt>
                <c:pt idx="81">
                  <c:v>8.1644000000000005E-3</c:v>
                </c:pt>
                <c:pt idx="82">
                  <c:v>8.5199000000000004E-3</c:v>
                </c:pt>
                <c:pt idx="83">
                  <c:v>8.5199000000000004E-3</c:v>
                </c:pt>
                <c:pt idx="84">
                  <c:v>8.8754000000000003E-3</c:v>
                </c:pt>
                <c:pt idx="85">
                  <c:v>8.8754000000000003E-3</c:v>
                </c:pt>
                <c:pt idx="86">
                  <c:v>8.8754000000000003E-3</c:v>
                </c:pt>
                <c:pt idx="87">
                  <c:v>8.8754000000000003E-3</c:v>
                </c:pt>
                <c:pt idx="88">
                  <c:v>9.2309999999999996E-3</c:v>
                </c:pt>
                <c:pt idx="89">
                  <c:v>9.5866000000000007E-3</c:v>
                </c:pt>
                <c:pt idx="90">
                  <c:v>9.5866000000000007E-3</c:v>
                </c:pt>
                <c:pt idx="91">
                  <c:v>9.5866000000000007E-3</c:v>
                </c:pt>
                <c:pt idx="92">
                  <c:v>9.5866000000000007E-3</c:v>
                </c:pt>
                <c:pt idx="93">
                  <c:v>9.5866000000000007E-3</c:v>
                </c:pt>
                <c:pt idx="94">
                  <c:v>9.5866000000000007E-3</c:v>
                </c:pt>
                <c:pt idx="95">
                  <c:v>9.5866000000000007E-3</c:v>
                </c:pt>
                <c:pt idx="96">
                  <c:v>9.5866000000000007E-3</c:v>
                </c:pt>
                <c:pt idx="97">
                  <c:v>9.5866000000000007E-3</c:v>
                </c:pt>
                <c:pt idx="98">
                  <c:v>9.5866000000000007E-3</c:v>
                </c:pt>
                <c:pt idx="99">
                  <c:v>9.5866000000000007E-3</c:v>
                </c:pt>
                <c:pt idx="100">
                  <c:v>9.5866000000000007E-3</c:v>
                </c:pt>
                <c:pt idx="101">
                  <c:v>9.9422E-3</c:v>
                </c:pt>
                <c:pt idx="102">
                  <c:v>9.9422E-3</c:v>
                </c:pt>
                <c:pt idx="103">
                  <c:v>9.9422E-3</c:v>
                </c:pt>
                <c:pt idx="104">
                  <c:v>1.02979E-2</c:v>
                </c:pt>
                <c:pt idx="105">
                  <c:v>1.02979E-2</c:v>
                </c:pt>
                <c:pt idx="106">
                  <c:v>1.02979E-2</c:v>
                </c:pt>
                <c:pt idx="107">
                  <c:v>1.02979E-2</c:v>
                </c:pt>
                <c:pt idx="108">
                  <c:v>1.02979E-2</c:v>
                </c:pt>
                <c:pt idx="109">
                  <c:v>1.06535E-2</c:v>
                </c:pt>
                <c:pt idx="110">
                  <c:v>1.06535E-2</c:v>
                </c:pt>
                <c:pt idx="111">
                  <c:v>1.06535E-2</c:v>
                </c:pt>
                <c:pt idx="112">
                  <c:v>1.06535E-2</c:v>
                </c:pt>
                <c:pt idx="113">
                  <c:v>1.06535E-2</c:v>
                </c:pt>
                <c:pt idx="114">
                  <c:v>1.06535E-2</c:v>
                </c:pt>
                <c:pt idx="115">
                  <c:v>1.10092E-2</c:v>
                </c:pt>
                <c:pt idx="116">
                  <c:v>1.10092E-2</c:v>
                </c:pt>
                <c:pt idx="117">
                  <c:v>1.10092E-2</c:v>
                </c:pt>
                <c:pt idx="118">
                  <c:v>1.10092E-2</c:v>
                </c:pt>
                <c:pt idx="119">
                  <c:v>1.1365E-2</c:v>
                </c:pt>
                <c:pt idx="120">
                  <c:v>1.1365E-2</c:v>
                </c:pt>
                <c:pt idx="121">
                  <c:v>1.1365E-2</c:v>
                </c:pt>
                <c:pt idx="122">
                  <c:v>1.1365E-2</c:v>
                </c:pt>
                <c:pt idx="123">
                  <c:v>1.1720700000000001E-2</c:v>
                </c:pt>
                <c:pt idx="124">
                  <c:v>1.1720700000000001E-2</c:v>
                </c:pt>
                <c:pt idx="125">
                  <c:v>1.1720700000000001E-2</c:v>
                </c:pt>
                <c:pt idx="126">
                  <c:v>1.20765E-2</c:v>
                </c:pt>
                <c:pt idx="127">
                  <c:v>1.2432199999999999E-2</c:v>
                </c:pt>
                <c:pt idx="128">
                  <c:v>1.2432199999999999E-2</c:v>
                </c:pt>
                <c:pt idx="129">
                  <c:v>1.2788000000000001E-2</c:v>
                </c:pt>
                <c:pt idx="130">
                  <c:v>1.2788000000000001E-2</c:v>
                </c:pt>
                <c:pt idx="131">
                  <c:v>1.2788000000000001E-2</c:v>
                </c:pt>
                <c:pt idx="132">
                  <c:v>1.2788000000000001E-2</c:v>
                </c:pt>
                <c:pt idx="133">
                  <c:v>1.2788000000000001E-2</c:v>
                </c:pt>
                <c:pt idx="134">
                  <c:v>1.2788000000000001E-2</c:v>
                </c:pt>
                <c:pt idx="135">
                  <c:v>1.3499799999999999E-2</c:v>
                </c:pt>
                <c:pt idx="136">
                  <c:v>1.3855599999999999E-2</c:v>
                </c:pt>
                <c:pt idx="137">
                  <c:v>1.3855599999999999E-2</c:v>
                </c:pt>
                <c:pt idx="138">
                  <c:v>1.42115E-2</c:v>
                </c:pt>
                <c:pt idx="139">
                  <c:v>1.42115E-2</c:v>
                </c:pt>
                <c:pt idx="140">
                  <c:v>1.42115E-2</c:v>
                </c:pt>
                <c:pt idx="141">
                  <c:v>1.42115E-2</c:v>
                </c:pt>
                <c:pt idx="142">
                  <c:v>1.4567399999999999E-2</c:v>
                </c:pt>
                <c:pt idx="143">
                  <c:v>1.4567399999999999E-2</c:v>
                </c:pt>
                <c:pt idx="144">
                  <c:v>1.49233E-2</c:v>
                </c:pt>
                <c:pt idx="145">
                  <c:v>1.49233E-2</c:v>
                </c:pt>
                <c:pt idx="146">
                  <c:v>1.49233E-2</c:v>
                </c:pt>
                <c:pt idx="147">
                  <c:v>1.49233E-2</c:v>
                </c:pt>
                <c:pt idx="148">
                  <c:v>1.52792E-2</c:v>
                </c:pt>
                <c:pt idx="149">
                  <c:v>1.52792E-2</c:v>
                </c:pt>
                <c:pt idx="150">
                  <c:v>1.52792E-2</c:v>
                </c:pt>
                <c:pt idx="151">
                  <c:v>1.52792E-2</c:v>
                </c:pt>
                <c:pt idx="152">
                  <c:v>1.52792E-2</c:v>
                </c:pt>
                <c:pt idx="153">
                  <c:v>1.5635E-2</c:v>
                </c:pt>
                <c:pt idx="154">
                  <c:v>1.5990899999999999E-2</c:v>
                </c:pt>
                <c:pt idx="155">
                  <c:v>1.5990899999999999E-2</c:v>
                </c:pt>
                <c:pt idx="156">
                  <c:v>1.5990899999999999E-2</c:v>
                </c:pt>
                <c:pt idx="157">
                  <c:v>1.5990899999999999E-2</c:v>
                </c:pt>
                <c:pt idx="158">
                  <c:v>1.6346800000000002E-2</c:v>
                </c:pt>
                <c:pt idx="159">
                  <c:v>1.6346800000000002E-2</c:v>
                </c:pt>
                <c:pt idx="160">
                  <c:v>1.6346800000000002E-2</c:v>
                </c:pt>
                <c:pt idx="161">
                  <c:v>1.6346800000000002E-2</c:v>
                </c:pt>
                <c:pt idx="162">
                  <c:v>1.6346800000000002E-2</c:v>
                </c:pt>
                <c:pt idx="163">
                  <c:v>1.6346800000000002E-2</c:v>
                </c:pt>
                <c:pt idx="164">
                  <c:v>1.7058799999999999E-2</c:v>
                </c:pt>
                <c:pt idx="165">
                  <c:v>1.7414800000000001E-2</c:v>
                </c:pt>
                <c:pt idx="166">
                  <c:v>1.7414800000000001E-2</c:v>
                </c:pt>
                <c:pt idx="167">
                  <c:v>1.7414800000000001E-2</c:v>
                </c:pt>
                <c:pt idx="168">
                  <c:v>1.77708E-2</c:v>
                </c:pt>
                <c:pt idx="169">
                  <c:v>1.8126799999999998E-2</c:v>
                </c:pt>
                <c:pt idx="170">
                  <c:v>1.8126799999999998E-2</c:v>
                </c:pt>
                <c:pt idx="171">
                  <c:v>1.8126799999999998E-2</c:v>
                </c:pt>
                <c:pt idx="172">
                  <c:v>1.8126799999999998E-2</c:v>
                </c:pt>
                <c:pt idx="173">
                  <c:v>1.8126799999999998E-2</c:v>
                </c:pt>
                <c:pt idx="174">
                  <c:v>1.8126799999999998E-2</c:v>
                </c:pt>
                <c:pt idx="175">
                  <c:v>1.8126799999999998E-2</c:v>
                </c:pt>
                <c:pt idx="176">
                  <c:v>1.8839399999999999E-2</c:v>
                </c:pt>
                <c:pt idx="177">
                  <c:v>1.8839399999999999E-2</c:v>
                </c:pt>
                <c:pt idx="178">
                  <c:v>1.8839399999999999E-2</c:v>
                </c:pt>
                <c:pt idx="179">
                  <c:v>1.8839399999999999E-2</c:v>
                </c:pt>
                <c:pt idx="180">
                  <c:v>1.8839399999999999E-2</c:v>
                </c:pt>
                <c:pt idx="181">
                  <c:v>1.8839399999999999E-2</c:v>
                </c:pt>
                <c:pt idx="182">
                  <c:v>1.8839399999999999E-2</c:v>
                </c:pt>
                <c:pt idx="183">
                  <c:v>1.8839399999999999E-2</c:v>
                </c:pt>
                <c:pt idx="184">
                  <c:v>1.91956E-2</c:v>
                </c:pt>
                <c:pt idx="185">
                  <c:v>1.91956E-2</c:v>
                </c:pt>
                <c:pt idx="186">
                  <c:v>1.91956E-2</c:v>
                </c:pt>
                <c:pt idx="187">
                  <c:v>1.91956E-2</c:v>
                </c:pt>
                <c:pt idx="188">
                  <c:v>1.91956E-2</c:v>
                </c:pt>
                <c:pt idx="189">
                  <c:v>1.91956E-2</c:v>
                </c:pt>
                <c:pt idx="190">
                  <c:v>1.91956E-2</c:v>
                </c:pt>
                <c:pt idx="191">
                  <c:v>1.91956E-2</c:v>
                </c:pt>
                <c:pt idx="192">
                  <c:v>1.91956E-2</c:v>
                </c:pt>
                <c:pt idx="193">
                  <c:v>1.91956E-2</c:v>
                </c:pt>
                <c:pt idx="194">
                  <c:v>1.91956E-2</c:v>
                </c:pt>
                <c:pt idx="195">
                  <c:v>1.91956E-2</c:v>
                </c:pt>
                <c:pt idx="196">
                  <c:v>1.91956E-2</c:v>
                </c:pt>
                <c:pt idx="197">
                  <c:v>1.9552E-2</c:v>
                </c:pt>
                <c:pt idx="198">
                  <c:v>1.99084E-2</c:v>
                </c:pt>
                <c:pt idx="199">
                  <c:v>1.99084E-2</c:v>
                </c:pt>
                <c:pt idx="200">
                  <c:v>1.99084E-2</c:v>
                </c:pt>
                <c:pt idx="201">
                  <c:v>1.99084E-2</c:v>
                </c:pt>
                <c:pt idx="202">
                  <c:v>2.0264799999999999E-2</c:v>
                </c:pt>
                <c:pt idx="203">
                  <c:v>2.0264799999999999E-2</c:v>
                </c:pt>
                <c:pt idx="204">
                  <c:v>2.0264799999999999E-2</c:v>
                </c:pt>
                <c:pt idx="205">
                  <c:v>2.0264799999999999E-2</c:v>
                </c:pt>
                <c:pt idx="206">
                  <c:v>2.0264799999999999E-2</c:v>
                </c:pt>
                <c:pt idx="207">
                  <c:v>2.0621199999999999E-2</c:v>
                </c:pt>
                <c:pt idx="208">
                  <c:v>2.0621199999999999E-2</c:v>
                </c:pt>
                <c:pt idx="209">
                  <c:v>2.0621199999999999E-2</c:v>
                </c:pt>
                <c:pt idx="210">
                  <c:v>2.0621199999999999E-2</c:v>
                </c:pt>
                <c:pt idx="211">
                  <c:v>2.1333999999999999E-2</c:v>
                </c:pt>
                <c:pt idx="212">
                  <c:v>2.1690600000000001E-2</c:v>
                </c:pt>
                <c:pt idx="213">
                  <c:v>2.20471E-2</c:v>
                </c:pt>
                <c:pt idx="214">
                  <c:v>2.20471E-2</c:v>
                </c:pt>
                <c:pt idx="215">
                  <c:v>2.20471E-2</c:v>
                </c:pt>
                <c:pt idx="216">
                  <c:v>2.20471E-2</c:v>
                </c:pt>
                <c:pt idx="217">
                  <c:v>2.2403699999999999E-2</c:v>
                </c:pt>
                <c:pt idx="218">
                  <c:v>2.2760499999999999E-2</c:v>
                </c:pt>
                <c:pt idx="219">
                  <c:v>2.2760499999999999E-2</c:v>
                </c:pt>
                <c:pt idx="220">
                  <c:v>2.2760499999999999E-2</c:v>
                </c:pt>
                <c:pt idx="221">
                  <c:v>2.2760499999999999E-2</c:v>
                </c:pt>
                <c:pt idx="222">
                  <c:v>2.2760499999999999E-2</c:v>
                </c:pt>
                <c:pt idx="223">
                  <c:v>2.2760499999999999E-2</c:v>
                </c:pt>
                <c:pt idx="224">
                  <c:v>2.2760499999999999E-2</c:v>
                </c:pt>
                <c:pt idx="225">
                  <c:v>2.31173E-2</c:v>
                </c:pt>
                <c:pt idx="226">
                  <c:v>2.3474100000000001E-2</c:v>
                </c:pt>
                <c:pt idx="227">
                  <c:v>2.3474100000000001E-2</c:v>
                </c:pt>
                <c:pt idx="228">
                  <c:v>2.3830899999999999E-2</c:v>
                </c:pt>
                <c:pt idx="229">
                  <c:v>2.3830899999999999E-2</c:v>
                </c:pt>
                <c:pt idx="230">
                  <c:v>2.3830899999999999E-2</c:v>
                </c:pt>
                <c:pt idx="231">
                  <c:v>2.3830899999999999E-2</c:v>
                </c:pt>
                <c:pt idx="232">
                  <c:v>2.4187699999999999E-2</c:v>
                </c:pt>
                <c:pt idx="233">
                  <c:v>2.4187699999999999E-2</c:v>
                </c:pt>
                <c:pt idx="234">
                  <c:v>2.4187699999999999E-2</c:v>
                </c:pt>
                <c:pt idx="235">
                  <c:v>2.4187699999999999E-2</c:v>
                </c:pt>
                <c:pt idx="236">
                  <c:v>2.45445E-2</c:v>
                </c:pt>
                <c:pt idx="237">
                  <c:v>2.4901199999999998E-2</c:v>
                </c:pt>
                <c:pt idx="238">
                  <c:v>2.4901199999999998E-2</c:v>
                </c:pt>
                <c:pt idx="239">
                  <c:v>2.5257999999999999E-2</c:v>
                </c:pt>
                <c:pt idx="240">
                  <c:v>2.5257999999999999E-2</c:v>
                </c:pt>
                <c:pt idx="241">
                  <c:v>2.5257999999999999E-2</c:v>
                </c:pt>
                <c:pt idx="242">
                  <c:v>2.56148E-2</c:v>
                </c:pt>
                <c:pt idx="243">
                  <c:v>2.6328399999999998E-2</c:v>
                </c:pt>
                <c:pt idx="244">
                  <c:v>2.6328399999999998E-2</c:v>
                </c:pt>
                <c:pt idx="245">
                  <c:v>2.6328399999999998E-2</c:v>
                </c:pt>
                <c:pt idx="246">
                  <c:v>2.6685199999999999E-2</c:v>
                </c:pt>
                <c:pt idx="247">
                  <c:v>2.7042E-2</c:v>
                </c:pt>
                <c:pt idx="248">
                  <c:v>2.7042E-2</c:v>
                </c:pt>
                <c:pt idx="249">
                  <c:v>2.7042E-2</c:v>
                </c:pt>
                <c:pt idx="250">
                  <c:v>2.73989E-2</c:v>
                </c:pt>
                <c:pt idx="251">
                  <c:v>2.73989E-2</c:v>
                </c:pt>
                <c:pt idx="252">
                  <c:v>2.73989E-2</c:v>
                </c:pt>
                <c:pt idx="253">
                  <c:v>2.73989E-2</c:v>
                </c:pt>
                <c:pt idx="254">
                  <c:v>2.73989E-2</c:v>
                </c:pt>
                <c:pt idx="255">
                  <c:v>2.73989E-2</c:v>
                </c:pt>
                <c:pt idx="256">
                  <c:v>2.73989E-2</c:v>
                </c:pt>
                <c:pt idx="257">
                  <c:v>2.7755800000000001E-2</c:v>
                </c:pt>
                <c:pt idx="258">
                  <c:v>2.8112700000000001E-2</c:v>
                </c:pt>
                <c:pt idx="259">
                  <c:v>2.8469600000000001E-2</c:v>
                </c:pt>
                <c:pt idx="260">
                  <c:v>2.8469600000000001E-2</c:v>
                </c:pt>
                <c:pt idx="261">
                  <c:v>2.8469600000000001E-2</c:v>
                </c:pt>
                <c:pt idx="262">
                  <c:v>2.8826600000000001E-2</c:v>
                </c:pt>
                <c:pt idx="263">
                  <c:v>2.8826600000000001E-2</c:v>
                </c:pt>
                <c:pt idx="264">
                  <c:v>2.8826600000000001E-2</c:v>
                </c:pt>
                <c:pt idx="265">
                  <c:v>2.8826600000000001E-2</c:v>
                </c:pt>
                <c:pt idx="266">
                  <c:v>2.9183500000000001E-2</c:v>
                </c:pt>
                <c:pt idx="267">
                  <c:v>2.9183500000000001E-2</c:v>
                </c:pt>
                <c:pt idx="268">
                  <c:v>2.9183500000000001E-2</c:v>
                </c:pt>
                <c:pt idx="269">
                  <c:v>2.9183500000000001E-2</c:v>
                </c:pt>
                <c:pt idx="270">
                  <c:v>2.9183500000000001E-2</c:v>
                </c:pt>
                <c:pt idx="271">
                  <c:v>2.9540500000000001E-2</c:v>
                </c:pt>
                <c:pt idx="272">
                  <c:v>2.98976E-2</c:v>
                </c:pt>
                <c:pt idx="273">
                  <c:v>2.98976E-2</c:v>
                </c:pt>
                <c:pt idx="274">
                  <c:v>2.98976E-2</c:v>
                </c:pt>
                <c:pt idx="275">
                  <c:v>2.98976E-2</c:v>
                </c:pt>
                <c:pt idx="276">
                  <c:v>2.98976E-2</c:v>
                </c:pt>
                <c:pt idx="277">
                  <c:v>2.98976E-2</c:v>
                </c:pt>
                <c:pt idx="278">
                  <c:v>2.98976E-2</c:v>
                </c:pt>
                <c:pt idx="279">
                  <c:v>2.98976E-2</c:v>
                </c:pt>
                <c:pt idx="280">
                  <c:v>2.98976E-2</c:v>
                </c:pt>
                <c:pt idx="281">
                  <c:v>2.98976E-2</c:v>
                </c:pt>
                <c:pt idx="282">
                  <c:v>3.0611699999999999E-2</c:v>
                </c:pt>
                <c:pt idx="283">
                  <c:v>3.0611699999999999E-2</c:v>
                </c:pt>
                <c:pt idx="284">
                  <c:v>3.0611699999999999E-2</c:v>
                </c:pt>
                <c:pt idx="285">
                  <c:v>3.0611699999999999E-2</c:v>
                </c:pt>
                <c:pt idx="286">
                  <c:v>3.0611699999999999E-2</c:v>
                </c:pt>
                <c:pt idx="287">
                  <c:v>3.0611699999999999E-2</c:v>
                </c:pt>
                <c:pt idx="288">
                  <c:v>3.0611699999999999E-2</c:v>
                </c:pt>
                <c:pt idx="289">
                  <c:v>3.0611699999999999E-2</c:v>
                </c:pt>
                <c:pt idx="290">
                  <c:v>3.0611699999999999E-2</c:v>
                </c:pt>
                <c:pt idx="291">
                  <c:v>3.0611699999999999E-2</c:v>
                </c:pt>
                <c:pt idx="292">
                  <c:v>3.0969E-2</c:v>
                </c:pt>
                <c:pt idx="293">
                  <c:v>3.0969E-2</c:v>
                </c:pt>
                <c:pt idx="294">
                  <c:v>3.0969E-2</c:v>
                </c:pt>
                <c:pt idx="295">
                  <c:v>3.0969E-2</c:v>
                </c:pt>
                <c:pt idx="296">
                  <c:v>3.0969E-2</c:v>
                </c:pt>
                <c:pt idx="297">
                  <c:v>3.0969E-2</c:v>
                </c:pt>
                <c:pt idx="298">
                  <c:v>3.0969E-2</c:v>
                </c:pt>
                <c:pt idx="299">
                  <c:v>3.0969E-2</c:v>
                </c:pt>
                <c:pt idx="300">
                  <c:v>3.0969E-2</c:v>
                </c:pt>
                <c:pt idx="301">
                  <c:v>3.0969E-2</c:v>
                </c:pt>
                <c:pt idx="302">
                  <c:v>3.0969E-2</c:v>
                </c:pt>
                <c:pt idx="303">
                  <c:v>3.0969E-2</c:v>
                </c:pt>
                <c:pt idx="304">
                  <c:v>3.0969E-2</c:v>
                </c:pt>
                <c:pt idx="305">
                  <c:v>3.0969E-2</c:v>
                </c:pt>
                <c:pt idx="306">
                  <c:v>3.0969E-2</c:v>
                </c:pt>
                <c:pt idx="307">
                  <c:v>3.0969E-2</c:v>
                </c:pt>
                <c:pt idx="308">
                  <c:v>3.0969E-2</c:v>
                </c:pt>
                <c:pt idx="309">
                  <c:v>3.1326399999999997E-2</c:v>
                </c:pt>
                <c:pt idx="310">
                  <c:v>3.1683900000000001E-2</c:v>
                </c:pt>
                <c:pt idx="311">
                  <c:v>3.1683900000000001E-2</c:v>
                </c:pt>
                <c:pt idx="312">
                  <c:v>3.2398799999999998E-2</c:v>
                </c:pt>
                <c:pt idx="313">
                  <c:v>3.2398799999999998E-2</c:v>
                </c:pt>
                <c:pt idx="314">
                  <c:v>3.2398799999999998E-2</c:v>
                </c:pt>
                <c:pt idx="315">
                  <c:v>3.2756199999999999E-2</c:v>
                </c:pt>
                <c:pt idx="316">
                  <c:v>3.2756199999999999E-2</c:v>
                </c:pt>
                <c:pt idx="317">
                  <c:v>3.2756199999999999E-2</c:v>
                </c:pt>
                <c:pt idx="318">
                  <c:v>3.2756199999999999E-2</c:v>
                </c:pt>
                <c:pt idx="319">
                  <c:v>3.2756199999999999E-2</c:v>
                </c:pt>
                <c:pt idx="320">
                  <c:v>3.2756199999999999E-2</c:v>
                </c:pt>
                <c:pt idx="321">
                  <c:v>3.2756199999999999E-2</c:v>
                </c:pt>
                <c:pt idx="322">
                  <c:v>3.31136E-2</c:v>
                </c:pt>
                <c:pt idx="323">
                  <c:v>3.31136E-2</c:v>
                </c:pt>
                <c:pt idx="324">
                  <c:v>3.31136E-2</c:v>
                </c:pt>
                <c:pt idx="325">
                  <c:v>3.31136E-2</c:v>
                </c:pt>
                <c:pt idx="326">
                  <c:v>3.3471099999999997E-2</c:v>
                </c:pt>
                <c:pt idx="327">
                  <c:v>3.3471099999999997E-2</c:v>
                </c:pt>
                <c:pt idx="328">
                  <c:v>3.3471099999999997E-2</c:v>
                </c:pt>
                <c:pt idx="329">
                  <c:v>3.3828499999999997E-2</c:v>
                </c:pt>
                <c:pt idx="330">
                  <c:v>3.3828499999999997E-2</c:v>
                </c:pt>
                <c:pt idx="331">
                  <c:v>3.3828499999999997E-2</c:v>
                </c:pt>
                <c:pt idx="332">
                  <c:v>3.3828499999999997E-2</c:v>
                </c:pt>
                <c:pt idx="333">
                  <c:v>3.3828499999999997E-2</c:v>
                </c:pt>
                <c:pt idx="334">
                  <c:v>3.4186000000000001E-2</c:v>
                </c:pt>
                <c:pt idx="335">
                  <c:v>3.4543400000000002E-2</c:v>
                </c:pt>
                <c:pt idx="336">
                  <c:v>3.4543400000000002E-2</c:v>
                </c:pt>
                <c:pt idx="337">
                  <c:v>3.4543400000000002E-2</c:v>
                </c:pt>
                <c:pt idx="338">
                  <c:v>3.4543400000000002E-2</c:v>
                </c:pt>
                <c:pt idx="339">
                  <c:v>3.4543400000000002E-2</c:v>
                </c:pt>
                <c:pt idx="340">
                  <c:v>3.4543400000000002E-2</c:v>
                </c:pt>
                <c:pt idx="341">
                  <c:v>3.4543400000000002E-2</c:v>
                </c:pt>
                <c:pt idx="342">
                  <c:v>3.4543400000000002E-2</c:v>
                </c:pt>
                <c:pt idx="343">
                  <c:v>3.4543400000000002E-2</c:v>
                </c:pt>
                <c:pt idx="344">
                  <c:v>3.4543400000000002E-2</c:v>
                </c:pt>
                <c:pt idx="345">
                  <c:v>3.4901000000000001E-2</c:v>
                </c:pt>
                <c:pt idx="346">
                  <c:v>3.4901000000000001E-2</c:v>
                </c:pt>
                <c:pt idx="347">
                  <c:v>3.4901000000000001E-2</c:v>
                </c:pt>
                <c:pt idx="348">
                  <c:v>3.4901000000000001E-2</c:v>
                </c:pt>
                <c:pt idx="349">
                  <c:v>3.4901000000000001E-2</c:v>
                </c:pt>
                <c:pt idx="350">
                  <c:v>3.4901000000000001E-2</c:v>
                </c:pt>
                <c:pt idx="351">
                  <c:v>3.5258600000000001E-2</c:v>
                </c:pt>
                <c:pt idx="352">
                  <c:v>3.5258600000000001E-2</c:v>
                </c:pt>
                <c:pt idx="353">
                  <c:v>3.5258600000000001E-2</c:v>
                </c:pt>
                <c:pt idx="354">
                  <c:v>3.5258600000000001E-2</c:v>
                </c:pt>
                <c:pt idx="355">
                  <c:v>3.5258600000000001E-2</c:v>
                </c:pt>
                <c:pt idx="356">
                  <c:v>3.5258600000000001E-2</c:v>
                </c:pt>
                <c:pt idx="357">
                  <c:v>3.5258600000000001E-2</c:v>
                </c:pt>
                <c:pt idx="358">
                  <c:v>3.5258600000000001E-2</c:v>
                </c:pt>
                <c:pt idx="359">
                  <c:v>3.5258600000000001E-2</c:v>
                </c:pt>
                <c:pt idx="360">
                  <c:v>3.5258600000000001E-2</c:v>
                </c:pt>
                <c:pt idx="361">
                  <c:v>3.5258600000000001E-2</c:v>
                </c:pt>
                <c:pt idx="362">
                  <c:v>3.5258600000000001E-2</c:v>
                </c:pt>
                <c:pt idx="363">
                  <c:v>3.5258600000000001E-2</c:v>
                </c:pt>
                <c:pt idx="364">
                  <c:v>3.5973999999999999E-2</c:v>
                </c:pt>
                <c:pt idx="365">
                  <c:v>3.5973999999999999E-2</c:v>
                </c:pt>
                <c:pt idx="366">
                  <c:v>3.5973999999999999E-2</c:v>
                </c:pt>
                <c:pt idx="367">
                  <c:v>3.5973999999999999E-2</c:v>
                </c:pt>
                <c:pt idx="368">
                  <c:v>3.5973999999999999E-2</c:v>
                </c:pt>
                <c:pt idx="369">
                  <c:v>3.6331700000000001E-2</c:v>
                </c:pt>
                <c:pt idx="370">
                  <c:v>3.6331700000000001E-2</c:v>
                </c:pt>
                <c:pt idx="371">
                  <c:v>3.6331700000000001E-2</c:v>
                </c:pt>
                <c:pt idx="372">
                  <c:v>3.6331700000000001E-2</c:v>
                </c:pt>
                <c:pt idx="373">
                  <c:v>3.6689399999999997E-2</c:v>
                </c:pt>
                <c:pt idx="374">
                  <c:v>3.7047099999999999E-2</c:v>
                </c:pt>
                <c:pt idx="375">
                  <c:v>3.7404800000000002E-2</c:v>
                </c:pt>
                <c:pt idx="376">
                  <c:v>3.7404800000000002E-2</c:v>
                </c:pt>
                <c:pt idx="377">
                  <c:v>3.7404800000000002E-2</c:v>
                </c:pt>
                <c:pt idx="378">
                  <c:v>3.7404800000000002E-2</c:v>
                </c:pt>
                <c:pt idx="379">
                  <c:v>3.7404800000000002E-2</c:v>
                </c:pt>
                <c:pt idx="380">
                  <c:v>3.7404800000000002E-2</c:v>
                </c:pt>
                <c:pt idx="381">
                  <c:v>3.7404800000000002E-2</c:v>
                </c:pt>
                <c:pt idx="382">
                  <c:v>3.7404800000000002E-2</c:v>
                </c:pt>
                <c:pt idx="383">
                  <c:v>3.7404800000000002E-2</c:v>
                </c:pt>
                <c:pt idx="384">
                  <c:v>3.7404800000000002E-2</c:v>
                </c:pt>
                <c:pt idx="385">
                  <c:v>3.7404800000000002E-2</c:v>
                </c:pt>
                <c:pt idx="386">
                  <c:v>3.7404800000000002E-2</c:v>
                </c:pt>
                <c:pt idx="387">
                  <c:v>3.7404800000000002E-2</c:v>
                </c:pt>
                <c:pt idx="388">
                  <c:v>3.7762499999999997E-2</c:v>
                </c:pt>
                <c:pt idx="389">
                  <c:v>3.7762499999999997E-2</c:v>
                </c:pt>
                <c:pt idx="390">
                  <c:v>3.7762499999999997E-2</c:v>
                </c:pt>
                <c:pt idx="391">
                  <c:v>3.7762499999999997E-2</c:v>
                </c:pt>
                <c:pt idx="392">
                  <c:v>3.7762499999999997E-2</c:v>
                </c:pt>
                <c:pt idx="393">
                  <c:v>3.7762499999999997E-2</c:v>
                </c:pt>
                <c:pt idx="394">
                  <c:v>3.7762499999999997E-2</c:v>
                </c:pt>
                <c:pt idx="395">
                  <c:v>3.7762499999999997E-2</c:v>
                </c:pt>
                <c:pt idx="396">
                  <c:v>3.7762499999999997E-2</c:v>
                </c:pt>
                <c:pt idx="397">
                  <c:v>3.7762499999999997E-2</c:v>
                </c:pt>
                <c:pt idx="398">
                  <c:v>3.7762499999999997E-2</c:v>
                </c:pt>
                <c:pt idx="399">
                  <c:v>3.7762499999999997E-2</c:v>
                </c:pt>
                <c:pt idx="400">
                  <c:v>3.7762499999999997E-2</c:v>
                </c:pt>
                <c:pt idx="401">
                  <c:v>3.7762499999999997E-2</c:v>
                </c:pt>
                <c:pt idx="402">
                  <c:v>3.7762499999999997E-2</c:v>
                </c:pt>
                <c:pt idx="403">
                  <c:v>3.7762499999999997E-2</c:v>
                </c:pt>
                <c:pt idx="404">
                  <c:v>3.7762499999999997E-2</c:v>
                </c:pt>
                <c:pt idx="405">
                  <c:v>3.7762499999999997E-2</c:v>
                </c:pt>
                <c:pt idx="406">
                  <c:v>3.7762499999999997E-2</c:v>
                </c:pt>
                <c:pt idx="407">
                  <c:v>3.8120300000000003E-2</c:v>
                </c:pt>
                <c:pt idx="408">
                  <c:v>3.8120300000000003E-2</c:v>
                </c:pt>
                <c:pt idx="409">
                  <c:v>3.8120300000000003E-2</c:v>
                </c:pt>
                <c:pt idx="410">
                  <c:v>3.8120300000000003E-2</c:v>
                </c:pt>
                <c:pt idx="411">
                  <c:v>3.8120300000000003E-2</c:v>
                </c:pt>
                <c:pt idx="412">
                  <c:v>3.8120300000000003E-2</c:v>
                </c:pt>
                <c:pt idx="413">
                  <c:v>3.8120300000000003E-2</c:v>
                </c:pt>
                <c:pt idx="414">
                  <c:v>3.8120300000000003E-2</c:v>
                </c:pt>
                <c:pt idx="415">
                  <c:v>3.8120300000000003E-2</c:v>
                </c:pt>
                <c:pt idx="416">
                  <c:v>3.8120300000000003E-2</c:v>
                </c:pt>
                <c:pt idx="417">
                  <c:v>3.8120300000000003E-2</c:v>
                </c:pt>
                <c:pt idx="418">
                  <c:v>3.8120300000000003E-2</c:v>
                </c:pt>
                <c:pt idx="419">
                  <c:v>3.8120300000000003E-2</c:v>
                </c:pt>
                <c:pt idx="420">
                  <c:v>3.8120300000000003E-2</c:v>
                </c:pt>
                <c:pt idx="421">
                  <c:v>3.8477999999999998E-2</c:v>
                </c:pt>
                <c:pt idx="422">
                  <c:v>3.8477999999999998E-2</c:v>
                </c:pt>
                <c:pt idx="423">
                  <c:v>3.8477999999999998E-2</c:v>
                </c:pt>
                <c:pt idx="424">
                  <c:v>3.8835700000000001E-2</c:v>
                </c:pt>
                <c:pt idx="425">
                  <c:v>3.8835700000000001E-2</c:v>
                </c:pt>
                <c:pt idx="426">
                  <c:v>3.8835700000000001E-2</c:v>
                </c:pt>
                <c:pt idx="427">
                  <c:v>3.8835700000000001E-2</c:v>
                </c:pt>
                <c:pt idx="428">
                  <c:v>3.8835700000000001E-2</c:v>
                </c:pt>
                <c:pt idx="429">
                  <c:v>3.8835700000000001E-2</c:v>
                </c:pt>
                <c:pt idx="430">
                  <c:v>3.8835700000000001E-2</c:v>
                </c:pt>
                <c:pt idx="431">
                  <c:v>3.8835700000000001E-2</c:v>
                </c:pt>
                <c:pt idx="432">
                  <c:v>3.9193400000000003E-2</c:v>
                </c:pt>
                <c:pt idx="433">
                  <c:v>3.9193400000000003E-2</c:v>
                </c:pt>
                <c:pt idx="434">
                  <c:v>3.9193400000000003E-2</c:v>
                </c:pt>
                <c:pt idx="435">
                  <c:v>3.9193400000000003E-2</c:v>
                </c:pt>
                <c:pt idx="436">
                  <c:v>3.9193400000000003E-2</c:v>
                </c:pt>
                <c:pt idx="437">
                  <c:v>3.9193400000000003E-2</c:v>
                </c:pt>
                <c:pt idx="438">
                  <c:v>3.95514E-2</c:v>
                </c:pt>
                <c:pt idx="439">
                  <c:v>3.95514E-2</c:v>
                </c:pt>
                <c:pt idx="440">
                  <c:v>3.95514E-2</c:v>
                </c:pt>
                <c:pt idx="441">
                  <c:v>3.95514E-2</c:v>
                </c:pt>
                <c:pt idx="442">
                  <c:v>3.95514E-2</c:v>
                </c:pt>
                <c:pt idx="443">
                  <c:v>3.9909300000000002E-2</c:v>
                </c:pt>
                <c:pt idx="444">
                  <c:v>3.9909300000000002E-2</c:v>
                </c:pt>
                <c:pt idx="445">
                  <c:v>3.9909300000000002E-2</c:v>
                </c:pt>
                <c:pt idx="446">
                  <c:v>3.9909300000000002E-2</c:v>
                </c:pt>
                <c:pt idx="447">
                  <c:v>3.9909300000000002E-2</c:v>
                </c:pt>
                <c:pt idx="448">
                  <c:v>3.9909300000000002E-2</c:v>
                </c:pt>
                <c:pt idx="449">
                  <c:v>4.0267400000000002E-2</c:v>
                </c:pt>
                <c:pt idx="450">
                  <c:v>4.0267400000000002E-2</c:v>
                </c:pt>
                <c:pt idx="451">
                  <c:v>4.0267400000000002E-2</c:v>
                </c:pt>
                <c:pt idx="452">
                  <c:v>4.0267400000000002E-2</c:v>
                </c:pt>
                <c:pt idx="453">
                  <c:v>4.0267400000000002E-2</c:v>
                </c:pt>
                <c:pt idx="454">
                  <c:v>4.0625500000000002E-2</c:v>
                </c:pt>
                <c:pt idx="455">
                  <c:v>4.0625500000000002E-2</c:v>
                </c:pt>
                <c:pt idx="456">
                  <c:v>4.0625500000000002E-2</c:v>
                </c:pt>
                <c:pt idx="457">
                  <c:v>4.0625500000000002E-2</c:v>
                </c:pt>
                <c:pt idx="458">
                  <c:v>4.0983899999999997E-2</c:v>
                </c:pt>
                <c:pt idx="459">
                  <c:v>4.0983899999999997E-2</c:v>
                </c:pt>
                <c:pt idx="460">
                  <c:v>4.0983899999999997E-2</c:v>
                </c:pt>
                <c:pt idx="461">
                  <c:v>4.0983899999999997E-2</c:v>
                </c:pt>
                <c:pt idx="462">
                  <c:v>4.1342299999999998E-2</c:v>
                </c:pt>
                <c:pt idx="463">
                  <c:v>4.1342299999999998E-2</c:v>
                </c:pt>
                <c:pt idx="464">
                  <c:v>4.1342299999999998E-2</c:v>
                </c:pt>
                <c:pt idx="465">
                  <c:v>4.1342299999999998E-2</c:v>
                </c:pt>
                <c:pt idx="466">
                  <c:v>4.1342299999999998E-2</c:v>
                </c:pt>
                <c:pt idx="467">
                  <c:v>4.1342299999999998E-2</c:v>
                </c:pt>
                <c:pt idx="468">
                  <c:v>4.1342299999999998E-2</c:v>
                </c:pt>
                <c:pt idx="469">
                  <c:v>4.1342299999999998E-2</c:v>
                </c:pt>
                <c:pt idx="470">
                  <c:v>4.1342299999999998E-2</c:v>
                </c:pt>
                <c:pt idx="471">
                  <c:v>4.1342299999999998E-2</c:v>
                </c:pt>
                <c:pt idx="472">
                  <c:v>4.1342299999999998E-2</c:v>
                </c:pt>
                <c:pt idx="473">
                  <c:v>4.1342299999999998E-2</c:v>
                </c:pt>
                <c:pt idx="474">
                  <c:v>4.1700800000000003E-2</c:v>
                </c:pt>
                <c:pt idx="475">
                  <c:v>4.1700800000000003E-2</c:v>
                </c:pt>
                <c:pt idx="476">
                  <c:v>4.1700800000000003E-2</c:v>
                </c:pt>
                <c:pt idx="477">
                  <c:v>4.1700800000000003E-2</c:v>
                </c:pt>
                <c:pt idx="478">
                  <c:v>4.1700800000000003E-2</c:v>
                </c:pt>
                <c:pt idx="479">
                  <c:v>4.2059899999999997E-2</c:v>
                </c:pt>
                <c:pt idx="480">
                  <c:v>4.2059899999999997E-2</c:v>
                </c:pt>
                <c:pt idx="481">
                  <c:v>4.2059899999999997E-2</c:v>
                </c:pt>
                <c:pt idx="482">
                  <c:v>4.2059899999999997E-2</c:v>
                </c:pt>
                <c:pt idx="483">
                  <c:v>4.2418999999999998E-2</c:v>
                </c:pt>
                <c:pt idx="484">
                  <c:v>4.2418999999999998E-2</c:v>
                </c:pt>
                <c:pt idx="485">
                  <c:v>4.2418999999999998E-2</c:v>
                </c:pt>
                <c:pt idx="486">
                  <c:v>4.2418999999999998E-2</c:v>
                </c:pt>
                <c:pt idx="487">
                  <c:v>4.2418999999999998E-2</c:v>
                </c:pt>
                <c:pt idx="488">
                  <c:v>4.2418999999999998E-2</c:v>
                </c:pt>
                <c:pt idx="489">
                  <c:v>4.2778400000000001E-2</c:v>
                </c:pt>
                <c:pt idx="490">
                  <c:v>4.2778400000000001E-2</c:v>
                </c:pt>
                <c:pt idx="491">
                  <c:v>4.2778400000000001E-2</c:v>
                </c:pt>
                <c:pt idx="492">
                  <c:v>4.2778400000000001E-2</c:v>
                </c:pt>
                <c:pt idx="493">
                  <c:v>4.2778400000000001E-2</c:v>
                </c:pt>
                <c:pt idx="494">
                  <c:v>4.2778400000000001E-2</c:v>
                </c:pt>
                <c:pt idx="495">
                  <c:v>4.2778400000000001E-2</c:v>
                </c:pt>
                <c:pt idx="496">
                  <c:v>4.2778400000000001E-2</c:v>
                </c:pt>
                <c:pt idx="497">
                  <c:v>4.2778400000000001E-2</c:v>
                </c:pt>
                <c:pt idx="498">
                  <c:v>4.2778400000000001E-2</c:v>
                </c:pt>
                <c:pt idx="499">
                  <c:v>4.2778400000000001E-2</c:v>
                </c:pt>
                <c:pt idx="500">
                  <c:v>4.2778400000000001E-2</c:v>
                </c:pt>
                <c:pt idx="501">
                  <c:v>4.2778400000000001E-2</c:v>
                </c:pt>
                <c:pt idx="502">
                  <c:v>4.2778400000000001E-2</c:v>
                </c:pt>
                <c:pt idx="503">
                  <c:v>4.3139799999999999E-2</c:v>
                </c:pt>
                <c:pt idx="504">
                  <c:v>4.3139799999999999E-2</c:v>
                </c:pt>
                <c:pt idx="505">
                  <c:v>4.3139799999999999E-2</c:v>
                </c:pt>
                <c:pt idx="506">
                  <c:v>4.3139799999999999E-2</c:v>
                </c:pt>
                <c:pt idx="507">
                  <c:v>4.3139799999999999E-2</c:v>
                </c:pt>
                <c:pt idx="508">
                  <c:v>4.3139799999999999E-2</c:v>
                </c:pt>
                <c:pt idx="509">
                  <c:v>4.3139799999999999E-2</c:v>
                </c:pt>
                <c:pt idx="510">
                  <c:v>4.3504599999999997E-2</c:v>
                </c:pt>
                <c:pt idx="511">
                  <c:v>4.3504599999999997E-2</c:v>
                </c:pt>
                <c:pt idx="512">
                  <c:v>4.3504599999999997E-2</c:v>
                </c:pt>
                <c:pt idx="513">
                  <c:v>4.3504599999999997E-2</c:v>
                </c:pt>
                <c:pt idx="514">
                  <c:v>4.3504599999999997E-2</c:v>
                </c:pt>
                <c:pt idx="515">
                  <c:v>4.3504599999999997E-2</c:v>
                </c:pt>
                <c:pt idx="516">
                  <c:v>4.3504599999999997E-2</c:v>
                </c:pt>
                <c:pt idx="517">
                  <c:v>4.3872000000000001E-2</c:v>
                </c:pt>
                <c:pt idx="518">
                  <c:v>4.4239399999999998E-2</c:v>
                </c:pt>
                <c:pt idx="519">
                  <c:v>4.4239399999999998E-2</c:v>
                </c:pt>
                <c:pt idx="520">
                  <c:v>4.4239399999999998E-2</c:v>
                </c:pt>
                <c:pt idx="521">
                  <c:v>4.4239399999999998E-2</c:v>
                </c:pt>
                <c:pt idx="522">
                  <c:v>4.4239399999999998E-2</c:v>
                </c:pt>
                <c:pt idx="523">
                  <c:v>4.4239399999999998E-2</c:v>
                </c:pt>
                <c:pt idx="524">
                  <c:v>4.4239399999999998E-2</c:v>
                </c:pt>
                <c:pt idx="525">
                  <c:v>4.4239399999999998E-2</c:v>
                </c:pt>
                <c:pt idx="526">
                  <c:v>4.4239399999999998E-2</c:v>
                </c:pt>
                <c:pt idx="527">
                  <c:v>4.46077E-2</c:v>
                </c:pt>
                <c:pt idx="528">
                  <c:v>4.46077E-2</c:v>
                </c:pt>
                <c:pt idx="529">
                  <c:v>4.4976200000000001E-2</c:v>
                </c:pt>
                <c:pt idx="530">
                  <c:v>4.4976200000000001E-2</c:v>
                </c:pt>
                <c:pt idx="531">
                  <c:v>4.4976200000000001E-2</c:v>
                </c:pt>
                <c:pt idx="532">
                  <c:v>4.4976200000000001E-2</c:v>
                </c:pt>
                <c:pt idx="533">
                  <c:v>4.4976200000000001E-2</c:v>
                </c:pt>
                <c:pt idx="534">
                  <c:v>4.4976200000000001E-2</c:v>
                </c:pt>
                <c:pt idx="535">
                  <c:v>4.5345299999999998E-2</c:v>
                </c:pt>
                <c:pt idx="536">
                  <c:v>4.5345299999999998E-2</c:v>
                </c:pt>
                <c:pt idx="537">
                  <c:v>4.5345299999999998E-2</c:v>
                </c:pt>
                <c:pt idx="538">
                  <c:v>4.57148E-2</c:v>
                </c:pt>
                <c:pt idx="539">
                  <c:v>4.57148E-2</c:v>
                </c:pt>
                <c:pt idx="540">
                  <c:v>4.57148E-2</c:v>
                </c:pt>
                <c:pt idx="541">
                  <c:v>4.57148E-2</c:v>
                </c:pt>
                <c:pt idx="542">
                  <c:v>4.6085000000000001E-2</c:v>
                </c:pt>
                <c:pt idx="543">
                  <c:v>4.6455299999999998E-2</c:v>
                </c:pt>
                <c:pt idx="544">
                  <c:v>4.6455299999999998E-2</c:v>
                </c:pt>
                <c:pt idx="545">
                  <c:v>4.6455299999999998E-2</c:v>
                </c:pt>
                <c:pt idx="546">
                  <c:v>4.6455299999999998E-2</c:v>
                </c:pt>
                <c:pt idx="547">
                  <c:v>4.6455299999999998E-2</c:v>
                </c:pt>
                <c:pt idx="548">
                  <c:v>4.6455299999999998E-2</c:v>
                </c:pt>
                <c:pt idx="549">
                  <c:v>4.6827899999999999E-2</c:v>
                </c:pt>
                <c:pt idx="550">
                  <c:v>4.6827899999999999E-2</c:v>
                </c:pt>
                <c:pt idx="551">
                  <c:v>4.6827899999999999E-2</c:v>
                </c:pt>
                <c:pt idx="552">
                  <c:v>4.6827899999999999E-2</c:v>
                </c:pt>
                <c:pt idx="553">
                  <c:v>4.6827899999999999E-2</c:v>
                </c:pt>
                <c:pt idx="554">
                  <c:v>4.6827899999999999E-2</c:v>
                </c:pt>
                <c:pt idx="555">
                  <c:v>4.6827899999999999E-2</c:v>
                </c:pt>
                <c:pt idx="556">
                  <c:v>4.6827899999999999E-2</c:v>
                </c:pt>
                <c:pt idx="557">
                  <c:v>4.6827899999999999E-2</c:v>
                </c:pt>
                <c:pt idx="558">
                  <c:v>4.6827899999999999E-2</c:v>
                </c:pt>
                <c:pt idx="559">
                  <c:v>4.6827899999999999E-2</c:v>
                </c:pt>
                <c:pt idx="560">
                  <c:v>4.72051E-2</c:v>
                </c:pt>
                <c:pt idx="561">
                  <c:v>4.72051E-2</c:v>
                </c:pt>
                <c:pt idx="562">
                  <c:v>4.72051E-2</c:v>
                </c:pt>
                <c:pt idx="563">
                  <c:v>4.72051E-2</c:v>
                </c:pt>
                <c:pt idx="564">
                  <c:v>4.72051E-2</c:v>
                </c:pt>
                <c:pt idx="565">
                  <c:v>4.72051E-2</c:v>
                </c:pt>
                <c:pt idx="566">
                  <c:v>4.7584700000000001E-2</c:v>
                </c:pt>
                <c:pt idx="567">
                  <c:v>4.7584700000000001E-2</c:v>
                </c:pt>
                <c:pt idx="568">
                  <c:v>4.7584700000000001E-2</c:v>
                </c:pt>
                <c:pt idx="569">
                  <c:v>4.7584700000000001E-2</c:v>
                </c:pt>
                <c:pt idx="570">
                  <c:v>4.7584700000000001E-2</c:v>
                </c:pt>
                <c:pt idx="571">
                  <c:v>4.7584700000000001E-2</c:v>
                </c:pt>
                <c:pt idx="572">
                  <c:v>4.7584700000000001E-2</c:v>
                </c:pt>
                <c:pt idx="573">
                  <c:v>4.7584700000000001E-2</c:v>
                </c:pt>
                <c:pt idx="574">
                  <c:v>4.7584700000000001E-2</c:v>
                </c:pt>
                <c:pt idx="575">
                  <c:v>4.7584700000000001E-2</c:v>
                </c:pt>
                <c:pt idx="576">
                  <c:v>4.7584700000000001E-2</c:v>
                </c:pt>
                <c:pt idx="577">
                  <c:v>4.7968900000000002E-2</c:v>
                </c:pt>
                <c:pt idx="578">
                  <c:v>4.7968900000000002E-2</c:v>
                </c:pt>
                <c:pt idx="579">
                  <c:v>4.7968900000000002E-2</c:v>
                </c:pt>
                <c:pt idx="580">
                  <c:v>4.7968900000000002E-2</c:v>
                </c:pt>
                <c:pt idx="581">
                  <c:v>4.7968900000000002E-2</c:v>
                </c:pt>
                <c:pt idx="582">
                  <c:v>4.7968900000000002E-2</c:v>
                </c:pt>
                <c:pt idx="583">
                  <c:v>4.7968900000000002E-2</c:v>
                </c:pt>
                <c:pt idx="584">
                  <c:v>4.7968900000000002E-2</c:v>
                </c:pt>
                <c:pt idx="585">
                  <c:v>4.8358900000000003E-2</c:v>
                </c:pt>
                <c:pt idx="586">
                  <c:v>4.8358900000000003E-2</c:v>
                </c:pt>
                <c:pt idx="587">
                  <c:v>4.8358900000000003E-2</c:v>
                </c:pt>
                <c:pt idx="588">
                  <c:v>4.8358900000000003E-2</c:v>
                </c:pt>
                <c:pt idx="589">
                  <c:v>4.8358900000000003E-2</c:v>
                </c:pt>
                <c:pt idx="590">
                  <c:v>4.87591E-2</c:v>
                </c:pt>
                <c:pt idx="591">
                  <c:v>4.87591E-2</c:v>
                </c:pt>
                <c:pt idx="592">
                  <c:v>4.87591E-2</c:v>
                </c:pt>
                <c:pt idx="593">
                  <c:v>4.91633E-2</c:v>
                </c:pt>
                <c:pt idx="594">
                  <c:v>4.91633E-2</c:v>
                </c:pt>
                <c:pt idx="595">
                  <c:v>4.91633E-2</c:v>
                </c:pt>
                <c:pt idx="596">
                  <c:v>4.9978799999999997E-2</c:v>
                </c:pt>
                <c:pt idx="597">
                  <c:v>5.1617499999999997E-2</c:v>
                </c:pt>
                <c:pt idx="598">
                  <c:v>5.1617499999999997E-2</c:v>
                </c:pt>
                <c:pt idx="599">
                  <c:v>5.1617499999999997E-2</c:v>
                </c:pt>
                <c:pt idx="600">
                  <c:v>5.1617499999999997E-2</c:v>
                </c:pt>
                <c:pt idx="601">
                  <c:v>5.1617499999999997E-2</c:v>
                </c:pt>
                <c:pt idx="602">
                  <c:v>5.1617499999999997E-2</c:v>
                </c:pt>
                <c:pt idx="603">
                  <c:v>5.1617499999999997E-2</c:v>
                </c:pt>
                <c:pt idx="604">
                  <c:v>5.1617499999999997E-2</c:v>
                </c:pt>
                <c:pt idx="605">
                  <c:v>5.1617499999999997E-2</c:v>
                </c:pt>
                <c:pt idx="606">
                  <c:v>5.1617499999999997E-2</c:v>
                </c:pt>
                <c:pt idx="607">
                  <c:v>5.1617499999999997E-2</c:v>
                </c:pt>
                <c:pt idx="608">
                  <c:v>5.1617499999999997E-2</c:v>
                </c:pt>
                <c:pt idx="609">
                  <c:v>5.1617499999999997E-2</c:v>
                </c:pt>
                <c:pt idx="610">
                  <c:v>5.1617499999999997E-2</c:v>
                </c:pt>
                <c:pt idx="611">
                  <c:v>5.1617499999999997E-2</c:v>
                </c:pt>
                <c:pt idx="612">
                  <c:v>5.2034499999999997E-2</c:v>
                </c:pt>
                <c:pt idx="613">
                  <c:v>5.24518E-2</c:v>
                </c:pt>
                <c:pt idx="614">
                  <c:v>5.24518E-2</c:v>
                </c:pt>
                <c:pt idx="615">
                  <c:v>5.24518E-2</c:v>
                </c:pt>
                <c:pt idx="616">
                  <c:v>5.24518E-2</c:v>
                </c:pt>
                <c:pt idx="617">
                  <c:v>5.24518E-2</c:v>
                </c:pt>
                <c:pt idx="618">
                  <c:v>5.24518E-2</c:v>
                </c:pt>
                <c:pt idx="619">
                  <c:v>5.24518E-2</c:v>
                </c:pt>
                <c:pt idx="620">
                  <c:v>5.24518E-2</c:v>
                </c:pt>
                <c:pt idx="621">
                  <c:v>5.2872200000000001E-2</c:v>
                </c:pt>
                <c:pt idx="622">
                  <c:v>5.2872200000000001E-2</c:v>
                </c:pt>
                <c:pt idx="623">
                  <c:v>5.2872200000000001E-2</c:v>
                </c:pt>
                <c:pt idx="624">
                  <c:v>5.2872200000000001E-2</c:v>
                </c:pt>
                <c:pt idx="625">
                  <c:v>5.2872200000000001E-2</c:v>
                </c:pt>
                <c:pt idx="626">
                  <c:v>5.2872200000000001E-2</c:v>
                </c:pt>
                <c:pt idx="627">
                  <c:v>5.2872200000000001E-2</c:v>
                </c:pt>
                <c:pt idx="628">
                  <c:v>5.3296900000000001E-2</c:v>
                </c:pt>
                <c:pt idx="629">
                  <c:v>5.3296900000000001E-2</c:v>
                </c:pt>
                <c:pt idx="630">
                  <c:v>5.3722600000000002E-2</c:v>
                </c:pt>
                <c:pt idx="631">
                  <c:v>5.3722600000000002E-2</c:v>
                </c:pt>
                <c:pt idx="632">
                  <c:v>5.3722600000000002E-2</c:v>
                </c:pt>
                <c:pt idx="633">
                  <c:v>5.3722600000000002E-2</c:v>
                </c:pt>
                <c:pt idx="634">
                  <c:v>5.3722600000000002E-2</c:v>
                </c:pt>
                <c:pt idx="635">
                  <c:v>5.3722600000000002E-2</c:v>
                </c:pt>
                <c:pt idx="636">
                  <c:v>5.3722600000000002E-2</c:v>
                </c:pt>
                <c:pt idx="637">
                  <c:v>5.3722600000000002E-2</c:v>
                </c:pt>
                <c:pt idx="638">
                  <c:v>5.3722600000000002E-2</c:v>
                </c:pt>
                <c:pt idx="639">
                  <c:v>5.3722600000000002E-2</c:v>
                </c:pt>
                <c:pt idx="640">
                  <c:v>5.3722600000000002E-2</c:v>
                </c:pt>
                <c:pt idx="641">
                  <c:v>5.3722600000000002E-2</c:v>
                </c:pt>
                <c:pt idx="642">
                  <c:v>5.3722600000000002E-2</c:v>
                </c:pt>
                <c:pt idx="643">
                  <c:v>5.41564E-2</c:v>
                </c:pt>
                <c:pt idx="644">
                  <c:v>5.41564E-2</c:v>
                </c:pt>
                <c:pt idx="645">
                  <c:v>5.41564E-2</c:v>
                </c:pt>
                <c:pt idx="646">
                  <c:v>5.4593099999999999E-2</c:v>
                </c:pt>
                <c:pt idx="647">
                  <c:v>5.4593099999999999E-2</c:v>
                </c:pt>
                <c:pt idx="648">
                  <c:v>5.4593099999999999E-2</c:v>
                </c:pt>
                <c:pt idx="649">
                  <c:v>5.4593099999999999E-2</c:v>
                </c:pt>
                <c:pt idx="650">
                  <c:v>5.5032600000000001E-2</c:v>
                </c:pt>
                <c:pt idx="651">
                  <c:v>5.5032600000000001E-2</c:v>
                </c:pt>
                <c:pt idx="652">
                  <c:v>5.5032600000000001E-2</c:v>
                </c:pt>
                <c:pt idx="653">
                  <c:v>5.5032600000000001E-2</c:v>
                </c:pt>
                <c:pt idx="654">
                  <c:v>5.5032600000000001E-2</c:v>
                </c:pt>
                <c:pt idx="655">
                  <c:v>5.5032600000000001E-2</c:v>
                </c:pt>
                <c:pt idx="656">
                  <c:v>5.5032600000000001E-2</c:v>
                </c:pt>
                <c:pt idx="657">
                  <c:v>5.5032600000000001E-2</c:v>
                </c:pt>
                <c:pt idx="658">
                  <c:v>5.5032600000000001E-2</c:v>
                </c:pt>
                <c:pt idx="659">
                  <c:v>5.5032600000000001E-2</c:v>
                </c:pt>
                <c:pt idx="660">
                  <c:v>5.5032600000000001E-2</c:v>
                </c:pt>
                <c:pt idx="661">
                  <c:v>5.5032600000000001E-2</c:v>
                </c:pt>
                <c:pt idx="662">
                  <c:v>5.5032600000000001E-2</c:v>
                </c:pt>
                <c:pt idx="663">
                  <c:v>5.5032600000000001E-2</c:v>
                </c:pt>
                <c:pt idx="664">
                  <c:v>5.5032600000000001E-2</c:v>
                </c:pt>
                <c:pt idx="665">
                  <c:v>5.5032600000000001E-2</c:v>
                </c:pt>
                <c:pt idx="666">
                  <c:v>5.5032600000000001E-2</c:v>
                </c:pt>
                <c:pt idx="667">
                  <c:v>5.5032600000000001E-2</c:v>
                </c:pt>
                <c:pt idx="668">
                  <c:v>5.5032600000000001E-2</c:v>
                </c:pt>
                <c:pt idx="669">
                  <c:v>5.5032600000000001E-2</c:v>
                </c:pt>
                <c:pt idx="670">
                  <c:v>5.5032600000000001E-2</c:v>
                </c:pt>
                <c:pt idx="671">
                  <c:v>5.5032600000000001E-2</c:v>
                </c:pt>
                <c:pt idx="672">
                  <c:v>5.5032600000000001E-2</c:v>
                </c:pt>
                <c:pt idx="673">
                  <c:v>5.5032600000000001E-2</c:v>
                </c:pt>
                <c:pt idx="674">
                  <c:v>5.5032600000000001E-2</c:v>
                </c:pt>
                <c:pt idx="675">
                  <c:v>5.5032600000000001E-2</c:v>
                </c:pt>
                <c:pt idx="676">
                  <c:v>5.5032600000000001E-2</c:v>
                </c:pt>
                <c:pt idx="677">
                  <c:v>5.5032600000000001E-2</c:v>
                </c:pt>
                <c:pt idx="678">
                  <c:v>5.5032600000000001E-2</c:v>
                </c:pt>
                <c:pt idx="679">
                  <c:v>5.5032600000000001E-2</c:v>
                </c:pt>
                <c:pt idx="680">
                  <c:v>5.5032600000000001E-2</c:v>
                </c:pt>
                <c:pt idx="681">
                  <c:v>5.5032600000000001E-2</c:v>
                </c:pt>
                <c:pt idx="682">
                  <c:v>5.5032600000000001E-2</c:v>
                </c:pt>
                <c:pt idx="683">
                  <c:v>5.5032600000000001E-2</c:v>
                </c:pt>
                <c:pt idx="684">
                  <c:v>5.5032600000000001E-2</c:v>
                </c:pt>
                <c:pt idx="685">
                  <c:v>5.5032600000000001E-2</c:v>
                </c:pt>
                <c:pt idx="686">
                  <c:v>5.5032600000000001E-2</c:v>
                </c:pt>
                <c:pt idx="687">
                  <c:v>5.5032600000000001E-2</c:v>
                </c:pt>
                <c:pt idx="688">
                  <c:v>5.5032600000000001E-2</c:v>
                </c:pt>
                <c:pt idx="689">
                  <c:v>5.5032600000000001E-2</c:v>
                </c:pt>
                <c:pt idx="690">
                  <c:v>5.5529500000000002E-2</c:v>
                </c:pt>
                <c:pt idx="691">
                  <c:v>5.5529500000000002E-2</c:v>
                </c:pt>
                <c:pt idx="692">
                  <c:v>5.5529500000000002E-2</c:v>
                </c:pt>
                <c:pt idx="693">
                  <c:v>5.5529500000000002E-2</c:v>
                </c:pt>
                <c:pt idx="694">
                  <c:v>5.5529500000000002E-2</c:v>
                </c:pt>
                <c:pt idx="695">
                  <c:v>5.5529500000000002E-2</c:v>
                </c:pt>
                <c:pt idx="696">
                  <c:v>5.5529500000000002E-2</c:v>
                </c:pt>
                <c:pt idx="697">
                  <c:v>5.6032899999999997E-2</c:v>
                </c:pt>
                <c:pt idx="698">
                  <c:v>5.6032899999999997E-2</c:v>
                </c:pt>
                <c:pt idx="699">
                  <c:v>5.6032899999999997E-2</c:v>
                </c:pt>
                <c:pt idx="700">
                  <c:v>5.6032899999999997E-2</c:v>
                </c:pt>
                <c:pt idx="701">
                  <c:v>5.6032899999999997E-2</c:v>
                </c:pt>
                <c:pt idx="702">
                  <c:v>5.6032899999999997E-2</c:v>
                </c:pt>
                <c:pt idx="703">
                  <c:v>5.6032899999999997E-2</c:v>
                </c:pt>
                <c:pt idx="704">
                  <c:v>5.65412E-2</c:v>
                </c:pt>
                <c:pt idx="705">
                  <c:v>5.65412E-2</c:v>
                </c:pt>
                <c:pt idx="706">
                  <c:v>5.65412E-2</c:v>
                </c:pt>
                <c:pt idx="707">
                  <c:v>5.65412E-2</c:v>
                </c:pt>
                <c:pt idx="708">
                  <c:v>5.65412E-2</c:v>
                </c:pt>
                <c:pt idx="709">
                  <c:v>5.7053699999999999E-2</c:v>
                </c:pt>
                <c:pt idx="710">
                  <c:v>5.7053699999999999E-2</c:v>
                </c:pt>
                <c:pt idx="711">
                  <c:v>5.7053699999999999E-2</c:v>
                </c:pt>
                <c:pt idx="712">
                  <c:v>5.7053699999999999E-2</c:v>
                </c:pt>
                <c:pt idx="713">
                  <c:v>5.7053699999999999E-2</c:v>
                </c:pt>
                <c:pt idx="714">
                  <c:v>5.7053699999999999E-2</c:v>
                </c:pt>
                <c:pt idx="715">
                  <c:v>5.7053699999999999E-2</c:v>
                </c:pt>
                <c:pt idx="716">
                  <c:v>5.7053699999999999E-2</c:v>
                </c:pt>
                <c:pt idx="717">
                  <c:v>5.7053699999999999E-2</c:v>
                </c:pt>
                <c:pt idx="718">
                  <c:v>5.7053699999999999E-2</c:v>
                </c:pt>
                <c:pt idx="719">
                  <c:v>5.7053699999999999E-2</c:v>
                </c:pt>
                <c:pt idx="720">
                  <c:v>5.7053699999999999E-2</c:v>
                </c:pt>
                <c:pt idx="721">
                  <c:v>5.7053699999999999E-2</c:v>
                </c:pt>
                <c:pt idx="722">
                  <c:v>5.7053699999999999E-2</c:v>
                </c:pt>
                <c:pt idx="723">
                  <c:v>5.7582599999999998E-2</c:v>
                </c:pt>
                <c:pt idx="724">
                  <c:v>5.7582599999999998E-2</c:v>
                </c:pt>
                <c:pt idx="725">
                  <c:v>5.7582599999999998E-2</c:v>
                </c:pt>
                <c:pt idx="726">
                  <c:v>5.7582599999999998E-2</c:v>
                </c:pt>
                <c:pt idx="727">
                  <c:v>5.7582599999999998E-2</c:v>
                </c:pt>
                <c:pt idx="728">
                  <c:v>5.8116500000000001E-2</c:v>
                </c:pt>
                <c:pt idx="729">
                  <c:v>5.8116500000000001E-2</c:v>
                </c:pt>
                <c:pt idx="730">
                  <c:v>5.8654100000000001E-2</c:v>
                </c:pt>
                <c:pt idx="731">
                  <c:v>5.9194499999999997E-2</c:v>
                </c:pt>
                <c:pt idx="732">
                  <c:v>5.9735200000000002E-2</c:v>
                </c:pt>
                <c:pt idx="733">
                  <c:v>5.9735200000000002E-2</c:v>
                </c:pt>
                <c:pt idx="734">
                  <c:v>5.9735200000000002E-2</c:v>
                </c:pt>
                <c:pt idx="735">
                  <c:v>5.9735200000000002E-2</c:v>
                </c:pt>
                <c:pt idx="736">
                  <c:v>5.9735200000000002E-2</c:v>
                </c:pt>
                <c:pt idx="737">
                  <c:v>5.9735200000000002E-2</c:v>
                </c:pt>
                <c:pt idx="738">
                  <c:v>5.9735200000000002E-2</c:v>
                </c:pt>
                <c:pt idx="739">
                  <c:v>5.9735200000000002E-2</c:v>
                </c:pt>
                <c:pt idx="740">
                  <c:v>5.9735200000000002E-2</c:v>
                </c:pt>
                <c:pt idx="741">
                  <c:v>5.9735200000000002E-2</c:v>
                </c:pt>
                <c:pt idx="742">
                  <c:v>5.9735200000000002E-2</c:v>
                </c:pt>
                <c:pt idx="743">
                  <c:v>5.9735200000000002E-2</c:v>
                </c:pt>
                <c:pt idx="744">
                  <c:v>5.9735200000000002E-2</c:v>
                </c:pt>
                <c:pt idx="745">
                  <c:v>6.0292900000000003E-2</c:v>
                </c:pt>
                <c:pt idx="746">
                  <c:v>6.0292900000000003E-2</c:v>
                </c:pt>
                <c:pt idx="747">
                  <c:v>6.0292900000000003E-2</c:v>
                </c:pt>
                <c:pt idx="748">
                  <c:v>6.0292900000000003E-2</c:v>
                </c:pt>
                <c:pt idx="749">
                  <c:v>6.0292900000000003E-2</c:v>
                </c:pt>
                <c:pt idx="750">
                  <c:v>6.0856899999999998E-2</c:v>
                </c:pt>
                <c:pt idx="751">
                  <c:v>6.0856899999999998E-2</c:v>
                </c:pt>
                <c:pt idx="752">
                  <c:v>6.0856899999999998E-2</c:v>
                </c:pt>
                <c:pt idx="753">
                  <c:v>6.0856899999999998E-2</c:v>
                </c:pt>
                <c:pt idx="754">
                  <c:v>6.0856899999999998E-2</c:v>
                </c:pt>
                <c:pt idx="755">
                  <c:v>6.0856899999999998E-2</c:v>
                </c:pt>
                <c:pt idx="756">
                  <c:v>6.0856899999999998E-2</c:v>
                </c:pt>
                <c:pt idx="757">
                  <c:v>6.0856899999999998E-2</c:v>
                </c:pt>
                <c:pt idx="758">
                  <c:v>6.0856899999999998E-2</c:v>
                </c:pt>
                <c:pt idx="759">
                  <c:v>6.0856899999999998E-2</c:v>
                </c:pt>
                <c:pt idx="760">
                  <c:v>6.0856899999999998E-2</c:v>
                </c:pt>
                <c:pt idx="761">
                  <c:v>6.0856899999999998E-2</c:v>
                </c:pt>
                <c:pt idx="762">
                  <c:v>6.0856899999999998E-2</c:v>
                </c:pt>
                <c:pt idx="763">
                  <c:v>6.0856899999999998E-2</c:v>
                </c:pt>
                <c:pt idx="764">
                  <c:v>6.0856899999999998E-2</c:v>
                </c:pt>
                <c:pt idx="765">
                  <c:v>6.0856899999999998E-2</c:v>
                </c:pt>
                <c:pt idx="766">
                  <c:v>6.0856899999999998E-2</c:v>
                </c:pt>
                <c:pt idx="767">
                  <c:v>6.0856899999999998E-2</c:v>
                </c:pt>
                <c:pt idx="768">
                  <c:v>6.0856899999999998E-2</c:v>
                </c:pt>
                <c:pt idx="769">
                  <c:v>6.0856899999999998E-2</c:v>
                </c:pt>
                <c:pt idx="770">
                  <c:v>6.0856899999999998E-2</c:v>
                </c:pt>
                <c:pt idx="771">
                  <c:v>6.0856899999999998E-2</c:v>
                </c:pt>
                <c:pt idx="772">
                  <c:v>6.0856899999999998E-2</c:v>
                </c:pt>
                <c:pt idx="773">
                  <c:v>6.0856899999999998E-2</c:v>
                </c:pt>
                <c:pt idx="774">
                  <c:v>6.0856899999999998E-2</c:v>
                </c:pt>
                <c:pt idx="775">
                  <c:v>6.0856899999999998E-2</c:v>
                </c:pt>
                <c:pt idx="776">
                  <c:v>6.0856899999999998E-2</c:v>
                </c:pt>
                <c:pt idx="777">
                  <c:v>6.0856899999999998E-2</c:v>
                </c:pt>
                <c:pt idx="778">
                  <c:v>6.0856899999999998E-2</c:v>
                </c:pt>
                <c:pt idx="779">
                  <c:v>6.0856899999999998E-2</c:v>
                </c:pt>
                <c:pt idx="780">
                  <c:v>6.0856899999999998E-2</c:v>
                </c:pt>
                <c:pt idx="781">
                  <c:v>6.1472800000000001E-2</c:v>
                </c:pt>
                <c:pt idx="782">
                  <c:v>6.2088999999999998E-2</c:v>
                </c:pt>
                <c:pt idx="783">
                  <c:v>6.2088999999999998E-2</c:v>
                </c:pt>
                <c:pt idx="784">
                  <c:v>6.2088999999999998E-2</c:v>
                </c:pt>
                <c:pt idx="785">
                  <c:v>6.2707299999999994E-2</c:v>
                </c:pt>
                <c:pt idx="786">
                  <c:v>6.2707299999999994E-2</c:v>
                </c:pt>
                <c:pt idx="787">
                  <c:v>6.2707299999999994E-2</c:v>
                </c:pt>
                <c:pt idx="788">
                  <c:v>6.33301E-2</c:v>
                </c:pt>
                <c:pt idx="789">
                  <c:v>6.33301E-2</c:v>
                </c:pt>
                <c:pt idx="790">
                  <c:v>6.33301E-2</c:v>
                </c:pt>
                <c:pt idx="791">
                  <c:v>6.33301E-2</c:v>
                </c:pt>
                <c:pt idx="792">
                  <c:v>6.33301E-2</c:v>
                </c:pt>
                <c:pt idx="793">
                  <c:v>6.33301E-2</c:v>
                </c:pt>
                <c:pt idx="794">
                  <c:v>6.33301E-2</c:v>
                </c:pt>
                <c:pt idx="795">
                  <c:v>6.33301E-2</c:v>
                </c:pt>
                <c:pt idx="796">
                  <c:v>6.33301E-2</c:v>
                </c:pt>
                <c:pt idx="797">
                  <c:v>6.33301E-2</c:v>
                </c:pt>
                <c:pt idx="798">
                  <c:v>6.33301E-2</c:v>
                </c:pt>
                <c:pt idx="799">
                  <c:v>6.3965099999999997E-2</c:v>
                </c:pt>
                <c:pt idx="800">
                  <c:v>6.4604900000000007E-2</c:v>
                </c:pt>
                <c:pt idx="801">
                  <c:v>6.4604900000000007E-2</c:v>
                </c:pt>
                <c:pt idx="802">
                  <c:v>6.4604900000000007E-2</c:v>
                </c:pt>
                <c:pt idx="803">
                  <c:v>6.4604900000000007E-2</c:v>
                </c:pt>
                <c:pt idx="804">
                  <c:v>6.4604900000000007E-2</c:v>
                </c:pt>
                <c:pt idx="805">
                  <c:v>6.4604900000000007E-2</c:v>
                </c:pt>
                <c:pt idx="806">
                  <c:v>6.4604900000000007E-2</c:v>
                </c:pt>
                <c:pt idx="807">
                  <c:v>6.4604900000000007E-2</c:v>
                </c:pt>
                <c:pt idx="808">
                  <c:v>6.4604900000000007E-2</c:v>
                </c:pt>
                <c:pt idx="809">
                  <c:v>6.4604900000000007E-2</c:v>
                </c:pt>
                <c:pt idx="810">
                  <c:v>6.4604900000000007E-2</c:v>
                </c:pt>
                <c:pt idx="811">
                  <c:v>6.4604900000000007E-2</c:v>
                </c:pt>
                <c:pt idx="812">
                  <c:v>6.4604900000000007E-2</c:v>
                </c:pt>
                <c:pt idx="813">
                  <c:v>6.4604900000000007E-2</c:v>
                </c:pt>
                <c:pt idx="814">
                  <c:v>6.4604900000000007E-2</c:v>
                </c:pt>
                <c:pt idx="815">
                  <c:v>6.4604900000000007E-2</c:v>
                </c:pt>
                <c:pt idx="816">
                  <c:v>6.4604900000000007E-2</c:v>
                </c:pt>
                <c:pt idx="817">
                  <c:v>6.4604900000000007E-2</c:v>
                </c:pt>
                <c:pt idx="818">
                  <c:v>6.4604900000000007E-2</c:v>
                </c:pt>
                <c:pt idx="819">
                  <c:v>6.4604900000000007E-2</c:v>
                </c:pt>
                <c:pt idx="820">
                  <c:v>6.5281699999999998E-2</c:v>
                </c:pt>
                <c:pt idx="821">
                  <c:v>6.5281699999999998E-2</c:v>
                </c:pt>
                <c:pt idx="822">
                  <c:v>6.5964999999999996E-2</c:v>
                </c:pt>
                <c:pt idx="823">
                  <c:v>6.5964999999999996E-2</c:v>
                </c:pt>
                <c:pt idx="824">
                  <c:v>6.6650799999999996E-2</c:v>
                </c:pt>
                <c:pt idx="825">
                  <c:v>6.6650799999999996E-2</c:v>
                </c:pt>
                <c:pt idx="826">
                  <c:v>6.6650799999999996E-2</c:v>
                </c:pt>
                <c:pt idx="827">
                  <c:v>6.6650799999999996E-2</c:v>
                </c:pt>
                <c:pt idx="828">
                  <c:v>6.6650799999999996E-2</c:v>
                </c:pt>
                <c:pt idx="829">
                  <c:v>6.6650799999999996E-2</c:v>
                </c:pt>
                <c:pt idx="830">
                  <c:v>6.7349400000000004E-2</c:v>
                </c:pt>
                <c:pt idx="831">
                  <c:v>6.7349400000000004E-2</c:v>
                </c:pt>
                <c:pt idx="832">
                  <c:v>6.7349400000000004E-2</c:v>
                </c:pt>
                <c:pt idx="833">
                  <c:v>6.7349400000000004E-2</c:v>
                </c:pt>
                <c:pt idx="834">
                  <c:v>6.7349400000000004E-2</c:v>
                </c:pt>
                <c:pt idx="835">
                  <c:v>6.7349400000000004E-2</c:v>
                </c:pt>
                <c:pt idx="836">
                  <c:v>6.7349400000000004E-2</c:v>
                </c:pt>
                <c:pt idx="837">
                  <c:v>6.7349400000000004E-2</c:v>
                </c:pt>
                <c:pt idx="838">
                  <c:v>6.7349400000000004E-2</c:v>
                </c:pt>
                <c:pt idx="839">
                  <c:v>6.7349400000000004E-2</c:v>
                </c:pt>
                <c:pt idx="840">
                  <c:v>6.7349400000000004E-2</c:v>
                </c:pt>
                <c:pt idx="841">
                  <c:v>6.7349400000000004E-2</c:v>
                </c:pt>
                <c:pt idx="842">
                  <c:v>6.7349400000000004E-2</c:v>
                </c:pt>
                <c:pt idx="843">
                  <c:v>6.8101499999999995E-2</c:v>
                </c:pt>
                <c:pt idx="844">
                  <c:v>6.8101499999999995E-2</c:v>
                </c:pt>
                <c:pt idx="845">
                  <c:v>6.8101499999999995E-2</c:v>
                </c:pt>
                <c:pt idx="846">
                  <c:v>6.8101499999999995E-2</c:v>
                </c:pt>
                <c:pt idx="847">
                  <c:v>6.88666E-2</c:v>
                </c:pt>
                <c:pt idx="848">
                  <c:v>6.88666E-2</c:v>
                </c:pt>
                <c:pt idx="849">
                  <c:v>6.88666E-2</c:v>
                </c:pt>
                <c:pt idx="850">
                  <c:v>6.88666E-2</c:v>
                </c:pt>
                <c:pt idx="851">
                  <c:v>6.88666E-2</c:v>
                </c:pt>
                <c:pt idx="852">
                  <c:v>6.88666E-2</c:v>
                </c:pt>
                <c:pt idx="853">
                  <c:v>6.88666E-2</c:v>
                </c:pt>
                <c:pt idx="854">
                  <c:v>6.9654400000000005E-2</c:v>
                </c:pt>
                <c:pt idx="855">
                  <c:v>6.9654400000000005E-2</c:v>
                </c:pt>
                <c:pt idx="856">
                  <c:v>6.9654400000000005E-2</c:v>
                </c:pt>
                <c:pt idx="857">
                  <c:v>6.9654400000000005E-2</c:v>
                </c:pt>
                <c:pt idx="858">
                  <c:v>6.9654400000000005E-2</c:v>
                </c:pt>
                <c:pt idx="859">
                  <c:v>6.9654400000000005E-2</c:v>
                </c:pt>
                <c:pt idx="860">
                  <c:v>6.9654400000000005E-2</c:v>
                </c:pt>
                <c:pt idx="861">
                  <c:v>6.9654400000000005E-2</c:v>
                </c:pt>
                <c:pt idx="862">
                  <c:v>6.9654400000000005E-2</c:v>
                </c:pt>
                <c:pt idx="863">
                  <c:v>6.9654400000000005E-2</c:v>
                </c:pt>
                <c:pt idx="864">
                  <c:v>6.9654400000000005E-2</c:v>
                </c:pt>
                <c:pt idx="865">
                  <c:v>6.9654400000000005E-2</c:v>
                </c:pt>
                <c:pt idx="866">
                  <c:v>6.9654400000000005E-2</c:v>
                </c:pt>
                <c:pt idx="867">
                  <c:v>6.9654400000000005E-2</c:v>
                </c:pt>
                <c:pt idx="868">
                  <c:v>6.9654400000000005E-2</c:v>
                </c:pt>
                <c:pt idx="869">
                  <c:v>6.9654400000000005E-2</c:v>
                </c:pt>
                <c:pt idx="870">
                  <c:v>6.9654400000000005E-2</c:v>
                </c:pt>
                <c:pt idx="871">
                  <c:v>6.9654400000000005E-2</c:v>
                </c:pt>
                <c:pt idx="872">
                  <c:v>6.9654400000000005E-2</c:v>
                </c:pt>
                <c:pt idx="873">
                  <c:v>6.9654400000000005E-2</c:v>
                </c:pt>
                <c:pt idx="874">
                  <c:v>6.9654400000000005E-2</c:v>
                </c:pt>
                <c:pt idx="875">
                  <c:v>6.9654400000000005E-2</c:v>
                </c:pt>
                <c:pt idx="876">
                  <c:v>6.9654400000000005E-2</c:v>
                </c:pt>
                <c:pt idx="877">
                  <c:v>6.9654400000000005E-2</c:v>
                </c:pt>
                <c:pt idx="878">
                  <c:v>6.9654400000000005E-2</c:v>
                </c:pt>
                <c:pt idx="879">
                  <c:v>6.9654400000000005E-2</c:v>
                </c:pt>
                <c:pt idx="880">
                  <c:v>6.9654400000000005E-2</c:v>
                </c:pt>
                <c:pt idx="881">
                  <c:v>6.9654400000000005E-2</c:v>
                </c:pt>
                <c:pt idx="882">
                  <c:v>7.0493299999999995E-2</c:v>
                </c:pt>
                <c:pt idx="883">
                  <c:v>7.0493299999999995E-2</c:v>
                </c:pt>
                <c:pt idx="884">
                  <c:v>7.0493299999999995E-2</c:v>
                </c:pt>
                <c:pt idx="885">
                  <c:v>7.0493299999999995E-2</c:v>
                </c:pt>
                <c:pt idx="886">
                  <c:v>7.0493299999999995E-2</c:v>
                </c:pt>
                <c:pt idx="887">
                  <c:v>7.0493299999999995E-2</c:v>
                </c:pt>
                <c:pt idx="888">
                  <c:v>7.0493299999999995E-2</c:v>
                </c:pt>
                <c:pt idx="889">
                  <c:v>7.0493299999999995E-2</c:v>
                </c:pt>
                <c:pt idx="890">
                  <c:v>7.0493299999999995E-2</c:v>
                </c:pt>
                <c:pt idx="891">
                  <c:v>7.0493299999999995E-2</c:v>
                </c:pt>
                <c:pt idx="892">
                  <c:v>7.0493299999999995E-2</c:v>
                </c:pt>
                <c:pt idx="893">
                  <c:v>7.0493299999999995E-2</c:v>
                </c:pt>
                <c:pt idx="894">
                  <c:v>7.0493299999999995E-2</c:v>
                </c:pt>
                <c:pt idx="895">
                  <c:v>7.0493299999999995E-2</c:v>
                </c:pt>
                <c:pt idx="896">
                  <c:v>7.0493299999999995E-2</c:v>
                </c:pt>
                <c:pt idx="897">
                  <c:v>7.0493299999999995E-2</c:v>
                </c:pt>
                <c:pt idx="898">
                  <c:v>7.0493299999999995E-2</c:v>
                </c:pt>
                <c:pt idx="899">
                  <c:v>7.0493299999999995E-2</c:v>
                </c:pt>
                <c:pt idx="900">
                  <c:v>7.0493299999999995E-2</c:v>
                </c:pt>
                <c:pt idx="901">
                  <c:v>7.0493299999999995E-2</c:v>
                </c:pt>
                <c:pt idx="902">
                  <c:v>7.0493299999999995E-2</c:v>
                </c:pt>
                <c:pt idx="903">
                  <c:v>7.0493299999999995E-2</c:v>
                </c:pt>
                <c:pt idx="904">
                  <c:v>7.0493299999999995E-2</c:v>
                </c:pt>
                <c:pt idx="905">
                  <c:v>7.0493299999999995E-2</c:v>
                </c:pt>
                <c:pt idx="906">
                  <c:v>7.0493299999999995E-2</c:v>
                </c:pt>
                <c:pt idx="907">
                  <c:v>7.0493299999999995E-2</c:v>
                </c:pt>
                <c:pt idx="908">
                  <c:v>7.0493299999999995E-2</c:v>
                </c:pt>
                <c:pt idx="909">
                  <c:v>7.0493299999999995E-2</c:v>
                </c:pt>
                <c:pt idx="910">
                  <c:v>7.0493299999999995E-2</c:v>
                </c:pt>
                <c:pt idx="911">
                  <c:v>7.0493299999999995E-2</c:v>
                </c:pt>
                <c:pt idx="912">
                  <c:v>7.0493299999999995E-2</c:v>
                </c:pt>
                <c:pt idx="913">
                  <c:v>7.0493299999999995E-2</c:v>
                </c:pt>
                <c:pt idx="914">
                  <c:v>7.0493299999999995E-2</c:v>
                </c:pt>
                <c:pt idx="915">
                  <c:v>7.0493299999999995E-2</c:v>
                </c:pt>
                <c:pt idx="916">
                  <c:v>7.0493299999999995E-2</c:v>
                </c:pt>
                <c:pt idx="917">
                  <c:v>7.0493299999999995E-2</c:v>
                </c:pt>
                <c:pt idx="918">
                  <c:v>7.0493299999999995E-2</c:v>
                </c:pt>
                <c:pt idx="919">
                  <c:v>7.0493299999999995E-2</c:v>
                </c:pt>
                <c:pt idx="920">
                  <c:v>7.0493299999999995E-2</c:v>
                </c:pt>
                <c:pt idx="921">
                  <c:v>7.1463600000000002E-2</c:v>
                </c:pt>
                <c:pt idx="922">
                  <c:v>7.1463600000000002E-2</c:v>
                </c:pt>
                <c:pt idx="923">
                  <c:v>7.1463600000000002E-2</c:v>
                </c:pt>
                <c:pt idx="924">
                  <c:v>7.1463600000000002E-2</c:v>
                </c:pt>
                <c:pt idx="925">
                  <c:v>7.1463600000000002E-2</c:v>
                </c:pt>
                <c:pt idx="926">
                  <c:v>7.1463600000000002E-2</c:v>
                </c:pt>
                <c:pt idx="927">
                  <c:v>7.1463600000000002E-2</c:v>
                </c:pt>
                <c:pt idx="928">
                  <c:v>7.1463600000000002E-2</c:v>
                </c:pt>
                <c:pt idx="929">
                  <c:v>7.1463600000000002E-2</c:v>
                </c:pt>
                <c:pt idx="930">
                  <c:v>7.1463600000000002E-2</c:v>
                </c:pt>
                <c:pt idx="931">
                  <c:v>7.1463600000000002E-2</c:v>
                </c:pt>
                <c:pt idx="932">
                  <c:v>7.1463600000000002E-2</c:v>
                </c:pt>
                <c:pt idx="933">
                  <c:v>7.1463600000000002E-2</c:v>
                </c:pt>
                <c:pt idx="934">
                  <c:v>7.1463600000000002E-2</c:v>
                </c:pt>
                <c:pt idx="935">
                  <c:v>7.1463600000000002E-2</c:v>
                </c:pt>
                <c:pt idx="936">
                  <c:v>7.1463600000000002E-2</c:v>
                </c:pt>
                <c:pt idx="937">
                  <c:v>7.1463600000000002E-2</c:v>
                </c:pt>
                <c:pt idx="938">
                  <c:v>7.1463600000000002E-2</c:v>
                </c:pt>
                <c:pt idx="939">
                  <c:v>7.1463600000000002E-2</c:v>
                </c:pt>
                <c:pt idx="940">
                  <c:v>7.1463600000000002E-2</c:v>
                </c:pt>
                <c:pt idx="941">
                  <c:v>7.1463600000000002E-2</c:v>
                </c:pt>
                <c:pt idx="942">
                  <c:v>7.1463600000000002E-2</c:v>
                </c:pt>
                <c:pt idx="943">
                  <c:v>7.1463600000000002E-2</c:v>
                </c:pt>
                <c:pt idx="944">
                  <c:v>7.1463600000000002E-2</c:v>
                </c:pt>
                <c:pt idx="945">
                  <c:v>7.1463600000000002E-2</c:v>
                </c:pt>
                <c:pt idx="946">
                  <c:v>7.1463600000000002E-2</c:v>
                </c:pt>
                <c:pt idx="947">
                  <c:v>7.1463600000000002E-2</c:v>
                </c:pt>
                <c:pt idx="948">
                  <c:v>7.1463600000000002E-2</c:v>
                </c:pt>
                <c:pt idx="949">
                  <c:v>7.1463600000000002E-2</c:v>
                </c:pt>
                <c:pt idx="950">
                  <c:v>7.1463600000000002E-2</c:v>
                </c:pt>
                <c:pt idx="951">
                  <c:v>7.1463600000000002E-2</c:v>
                </c:pt>
                <c:pt idx="952">
                  <c:v>7.1463600000000002E-2</c:v>
                </c:pt>
                <c:pt idx="953">
                  <c:v>7.1463600000000002E-2</c:v>
                </c:pt>
                <c:pt idx="954">
                  <c:v>7.1463600000000002E-2</c:v>
                </c:pt>
                <c:pt idx="955">
                  <c:v>7.1463600000000002E-2</c:v>
                </c:pt>
                <c:pt idx="956">
                  <c:v>7.1463600000000002E-2</c:v>
                </c:pt>
                <c:pt idx="957">
                  <c:v>7.1463600000000002E-2</c:v>
                </c:pt>
                <c:pt idx="958">
                  <c:v>7.1463600000000002E-2</c:v>
                </c:pt>
                <c:pt idx="959">
                  <c:v>7.1463600000000002E-2</c:v>
                </c:pt>
                <c:pt idx="960">
                  <c:v>7.1463600000000002E-2</c:v>
                </c:pt>
                <c:pt idx="961">
                  <c:v>7.1463600000000002E-2</c:v>
                </c:pt>
                <c:pt idx="962">
                  <c:v>7.1463600000000002E-2</c:v>
                </c:pt>
                <c:pt idx="963">
                  <c:v>7.1463600000000002E-2</c:v>
                </c:pt>
                <c:pt idx="964">
                  <c:v>7.1463600000000002E-2</c:v>
                </c:pt>
                <c:pt idx="965">
                  <c:v>7.1463600000000002E-2</c:v>
                </c:pt>
                <c:pt idx="966">
                  <c:v>7.1463600000000002E-2</c:v>
                </c:pt>
                <c:pt idx="967">
                  <c:v>7.1463600000000002E-2</c:v>
                </c:pt>
                <c:pt idx="968">
                  <c:v>7.1463600000000002E-2</c:v>
                </c:pt>
                <c:pt idx="969">
                  <c:v>7.1463600000000002E-2</c:v>
                </c:pt>
                <c:pt idx="970">
                  <c:v>7.1463600000000002E-2</c:v>
                </c:pt>
                <c:pt idx="971">
                  <c:v>7.1463600000000002E-2</c:v>
                </c:pt>
                <c:pt idx="972">
                  <c:v>7.1463600000000002E-2</c:v>
                </c:pt>
                <c:pt idx="973">
                  <c:v>7.1463600000000002E-2</c:v>
                </c:pt>
                <c:pt idx="974">
                  <c:v>7.1463600000000002E-2</c:v>
                </c:pt>
                <c:pt idx="975">
                  <c:v>7.1463600000000002E-2</c:v>
                </c:pt>
                <c:pt idx="976">
                  <c:v>7.1463600000000002E-2</c:v>
                </c:pt>
                <c:pt idx="977">
                  <c:v>7.1463600000000002E-2</c:v>
                </c:pt>
                <c:pt idx="978">
                  <c:v>7.1463600000000002E-2</c:v>
                </c:pt>
                <c:pt idx="979">
                  <c:v>7.1463600000000002E-2</c:v>
                </c:pt>
                <c:pt idx="980">
                  <c:v>7.1463600000000002E-2</c:v>
                </c:pt>
                <c:pt idx="981">
                  <c:v>7.1463600000000002E-2</c:v>
                </c:pt>
                <c:pt idx="982">
                  <c:v>7.1463600000000002E-2</c:v>
                </c:pt>
                <c:pt idx="983">
                  <c:v>7.1463600000000002E-2</c:v>
                </c:pt>
                <c:pt idx="984">
                  <c:v>7.1463600000000002E-2</c:v>
                </c:pt>
                <c:pt idx="985">
                  <c:v>7.1463600000000002E-2</c:v>
                </c:pt>
                <c:pt idx="986">
                  <c:v>7.1463600000000002E-2</c:v>
                </c:pt>
                <c:pt idx="987">
                  <c:v>7.2831099999999996E-2</c:v>
                </c:pt>
                <c:pt idx="988">
                  <c:v>7.2831099999999996E-2</c:v>
                </c:pt>
                <c:pt idx="989">
                  <c:v>7.2831099999999996E-2</c:v>
                </c:pt>
                <c:pt idx="990">
                  <c:v>7.2831099999999996E-2</c:v>
                </c:pt>
                <c:pt idx="991">
                  <c:v>7.2831099999999996E-2</c:v>
                </c:pt>
                <c:pt idx="992">
                  <c:v>7.2831099999999996E-2</c:v>
                </c:pt>
                <c:pt idx="993">
                  <c:v>7.2831099999999996E-2</c:v>
                </c:pt>
                <c:pt idx="994">
                  <c:v>7.2831099999999996E-2</c:v>
                </c:pt>
                <c:pt idx="995">
                  <c:v>7.2831099999999996E-2</c:v>
                </c:pt>
                <c:pt idx="996">
                  <c:v>7.2831099999999996E-2</c:v>
                </c:pt>
                <c:pt idx="997">
                  <c:v>7.2831099999999996E-2</c:v>
                </c:pt>
                <c:pt idx="998">
                  <c:v>7.2831099999999996E-2</c:v>
                </c:pt>
                <c:pt idx="999">
                  <c:v>7.2831099999999996E-2</c:v>
                </c:pt>
                <c:pt idx="1000">
                  <c:v>7.2831099999999996E-2</c:v>
                </c:pt>
                <c:pt idx="1001">
                  <c:v>7.2831099999999996E-2</c:v>
                </c:pt>
                <c:pt idx="1002">
                  <c:v>7.2831099999999996E-2</c:v>
                </c:pt>
                <c:pt idx="1003">
                  <c:v>7.2831099999999996E-2</c:v>
                </c:pt>
                <c:pt idx="1004">
                  <c:v>7.2831099999999996E-2</c:v>
                </c:pt>
                <c:pt idx="1005">
                  <c:v>7.2831099999999996E-2</c:v>
                </c:pt>
                <c:pt idx="1006">
                  <c:v>7.2831099999999996E-2</c:v>
                </c:pt>
                <c:pt idx="1007">
                  <c:v>7.2831099999999996E-2</c:v>
                </c:pt>
                <c:pt idx="1008">
                  <c:v>7.2831099999999996E-2</c:v>
                </c:pt>
                <c:pt idx="1009">
                  <c:v>7.2831099999999996E-2</c:v>
                </c:pt>
                <c:pt idx="1010">
                  <c:v>7.2831099999999996E-2</c:v>
                </c:pt>
                <c:pt idx="1011">
                  <c:v>7.2831099999999996E-2</c:v>
                </c:pt>
                <c:pt idx="1012">
                  <c:v>7.2831099999999996E-2</c:v>
                </c:pt>
                <c:pt idx="1013">
                  <c:v>7.2831099999999996E-2</c:v>
                </c:pt>
                <c:pt idx="1014">
                  <c:v>7.2831099999999996E-2</c:v>
                </c:pt>
                <c:pt idx="1015">
                  <c:v>7.2831099999999996E-2</c:v>
                </c:pt>
                <c:pt idx="1016">
                  <c:v>7.2831099999999996E-2</c:v>
                </c:pt>
                <c:pt idx="1017">
                  <c:v>7.2831099999999996E-2</c:v>
                </c:pt>
                <c:pt idx="1018">
                  <c:v>7.2831099999999996E-2</c:v>
                </c:pt>
                <c:pt idx="1019">
                  <c:v>7.2831099999999996E-2</c:v>
                </c:pt>
                <c:pt idx="1020">
                  <c:v>7.2831099999999996E-2</c:v>
                </c:pt>
                <c:pt idx="1021">
                  <c:v>7.2831099999999996E-2</c:v>
                </c:pt>
                <c:pt idx="1022">
                  <c:v>7.2831099999999996E-2</c:v>
                </c:pt>
                <c:pt idx="1023">
                  <c:v>7.2831099999999996E-2</c:v>
                </c:pt>
                <c:pt idx="1024">
                  <c:v>7.2831099999999996E-2</c:v>
                </c:pt>
                <c:pt idx="1025">
                  <c:v>7.2831099999999996E-2</c:v>
                </c:pt>
                <c:pt idx="1026">
                  <c:v>7.4825000000000003E-2</c:v>
                </c:pt>
                <c:pt idx="1027">
                  <c:v>7.4825000000000003E-2</c:v>
                </c:pt>
                <c:pt idx="1028">
                  <c:v>7.4825000000000003E-2</c:v>
                </c:pt>
                <c:pt idx="1029">
                  <c:v>7.4825000000000003E-2</c:v>
                </c:pt>
                <c:pt idx="1030">
                  <c:v>7.4825000000000003E-2</c:v>
                </c:pt>
                <c:pt idx="1031">
                  <c:v>7.4825000000000003E-2</c:v>
                </c:pt>
                <c:pt idx="1032">
                  <c:v>7.4825000000000003E-2</c:v>
                </c:pt>
                <c:pt idx="1033">
                  <c:v>7.4825000000000003E-2</c:v>
                </c:pt>
                <c:pt idx="1034">
                  <c:v>7.4825000000000003E-2</c:v>
                </c:pt>
                <c:pt idx="1035">
                  <c:v>7.4825000000000003E-2</c:v>
                </c:pt>
                <c:pt idx="1036">
                  <c:v>7.4825000000000003E-2</c:v>
                </c:pt>
                <c:pt idx="1037">
                  <c:v>7.4825000000000003E-2</c:v>
                </c:pt>
                <c:pt idx="1038">
                  <c:v>7.4825000000000003E-2</c:v>
                </c:pt>
                <c:pt idx="1039">
                  <c:v>7.4825000000000003E-2</c:v>
                </c:pt>
                <c:pt idx="1040">
                  <c:v>7.4825000000000003E-2</c:v>
                </c:pt>
                <c:pt idx="1041">
                  <c:v>7.4825000000000003E-2</c:v>
                </c:pt>
                <c:pt idx="1042">
                  <c:v>7.4825000000000003E-2</c:v>
                </c:pt>
                <c:pt idx="1043">
                  <c:v>7.4825000000000003E-2</c:v>
                </c:pt>
                <c:pt idx="1044">
                  <c:v>7.4825000000000003E-2</c:v>
                </c:pt>
                <c:pt idx="1045">
                  <c:v>7.4825000000000003E-2</c:v>
                </c:pt>
                <c:pt idx="1046">
                  <c:v>7.4825000000000003E-2</c:v>
                </c:pt>
                <c:pt idx="1047">
                  <c:v>7.4825000000000003E-2</c:v>
                </c:pt>
                <c:pt idx="1048">
                  <c:v>7.4825000000000003E-2</c:v>
                </c:pt>
                <c:pt idx="1049">
                  <c:v>7.4825000000000003E-2</c:v>
                </c:pt>
                <c:pt idx="1050">
                  <c:v>7.4825000000000003E-2</c:v>
                </c:pt>
                <c:pt idx="1051">
                  <c:v>7.4825000000000003E-2</c:v>
                </c:pt>
                <c:pt idx="1052">
                  <c:v>7.4825000000000003E-2</c:v>
                </c:pt>
                <c:pt idx="1053">
                  <c:v>7.4825000000000003E-2</c:v>
                </c:pt>
                <c:pt idx="1054">
                  <c:v>7.4825000000000003E-2</c:v>
                </c:pt>
                <c:pt idx="1055">
                  <c:v>7.7109399999999995E-2</c:v>
                </c:pt>
                <c:pt idx="1056">
                  <c:v>7.7109399999999995E-2</c:v>
                </c:pt>
                <c:pt idx="1057">
                  <c:v>7.7109399999999995E-2</c:v>
                </c:pt>
                <c:pt idx="1058">
                  <c:v>7.7109399999999995E-2</c:v>
                </c:pt>
                <c:pt idx="1059">
                  <c:v>7.7109399999999995E-2</c:v>
                </c:pt>
                <c:pt idx="1060">
                  <c:v>7.7109399999999995E-2</c:v>
                </c:pt>
                <c:pt idx="1061">
                  <c:v>7.7109399999999995E-2</c:v>
                </c:pt>
                <c:pt idx="1062">
                  <c:v>7.7109399999999995E-2</c:v>
                </c:pt>
                <c:pt idx="1063">
                  <c:v>7.7109399999999995E-2</c:v>
                </c:pt>
                <c:pt idx="1064">
                  <c:v>7.7109399999999995E-2</c:v>
                </c:pt>
                <c:pt idx="1065">
                  <c:v>7.7109399999999995E-2</c:v>
                </c:pt>
                <c:pt idx="1066">
                  <c:v>7.7109399999999995E-2</c:v>
                </c:pt>
                <c:pt idx="1067">
                  <c:v>7.7109399999999995E-2</c:v>
                </c:pt>
                <c:pt idx="1068">
                  <c:v>7.7109399999999995E-2</c:v>
                </c:pt>
                <c:pt idx="1069">
                  <c:v>7.7109399999999995E-2</c:v>
                </c:pt>
                <c:pt idx="1070">
                  <c:v>7.7109399999999995E-2</c:v>
                </c:pt>
                <c:pt idx="1071">
                  <c:v>7.7109399999999995E-2</c:v>
                </c:pt>
                <c:pt idx="1072">
                  <c:v>7.7109399999999995E-2</c:v>
                </c:pt>
                <c:pt idx="1073">
                  <c:v>7.7109399999999995E-2</c:v>
                </c:pt>
                <c:pt idx="1074">
                  <c:v>7.7109399999999995E-2</c:v>
                </c:pt>
                <c:pt idx="1075">
                  <c:v>7.7109399999999995E-2</c:v>
                </c:pt>
                <c:pt idx="1076">
                  <c:v>7.7109399999999995E-2</c:v>
                </c:pt>
                <c:pt idx="1077">
                  <c:v>7.7109399999999995E-2</c:v>
                </c:pt>
                <c:pt idx="1078">
                  <c:v>7.7109399999999995E-2</c:v>
                </c:pt>
                <c:pt idx="1079">
                  <c:v>7.7109399999999995E-2</c:v>
                </c:pt>
                <c:pt idx="1080">
                  <c:v>7.7109399999999995E-2</c:v>
                </c:pt>
                <c:pt idx="1081">
                  <c:v>7.7109399999999995E-2</c:v>
                </c:pt>
                <c:pt idx="1082">
                  <c:v>7.7109399999999995E-2</c:v>
                </c:pt>
                <c:pt idx="1083">
                  <c:v>7.7109399999999995E-2</c:v>
                </c:pt>
                <c:pt idx="1084">
                  <c:v>7.7109399999999995E-2</c:v>
                </c:pt>
                <c:pt idx="1085">
                  <c:v>7.7109399999999995E-2</c:v>
                </c:pt>
                <c:pt idx="1086">
                  <c:v>7.7109399999999995E-2</c:v>
                </c:pt>
                <c:pt idx="1087">
                  <c:v>7.7109399999999995E-2</c:v>
                </c:pt>
                <c:pt idx="1088">
                  <c:v>7.7109399999999995E-2</c:v>
                </c:pt>
                <c:pt idx="1089">
                  <c:v>7.7109399999999995E-2</c:v>
                </c:pt>
                <c:pt idx="1090">
                  <c:v>7.7109399999999995E-2</c:v>
                </c:pt>
                <c:pt idx="1091">
                  <c:v>7.7109399999999995E-2</c:v>
                </c:pt>
                <c:pt idx="1092">
                  <c:v>7.7109399999999995E-2</c:v>
                </c:pt>
                <c:pt idx="1093">
                  <c:v>7.7109399999999995E-2</c:v>
                </c:pt>
                <c:pt idx="1094">
                  <c:v>7.7109399999999995E-2</c:v>
                </c:pt>
                <c:pt idx="1095">
                  <c:v>7.7109399999999995E-2</c:v>
                </c:pt>
                <c:pt idx="1096">
                  <c:v>7.7109399999999995E-2</c:v>
                </c:pt>
              </c:numCache>
            </c:numRef>
          </c:val>
          <c:smooth val="0"/>
          <c:extLst>
            <c:ext xmlns:c16="http://schemas.microsoft.com/office/drawing/2014/chart" uri="{C3380CC4-5D6E-409C-BE32-E72D297353CC}">
              <c16:uniqueId val="{00000001-4D2F-4E16-90F2-8FA6BE8EF396}"/>
            </c:ext>
          </c:extLst>
        </c:ser>
        <c:dLbls>
          <c:showLegendKey val="0"/>
          <c:showVal val="0"/>
          <c:showCatName val="0"/>
          <c:showSerName val="0"/>
          <c:showPercent val="0"/>
          <c:showBubbleSize val="0"/>
        </c:dLbls>
        <c:smooth val="0"/>
        <c:axId val="391371808"/>
        <c:axId val="391372592"/>
      </c:lineChart>
      <c:dateAx>
        <c:axId val="391371808"/>
        <c:scaling>
          <c:orientation val="minMax"/>
        </c:scaling>
        <c:delete val="0"/>
        <c:axPos val="b"/>
        <c:numFmt formatCode="#,##0" sourceLinked="0"/>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2592"/>
        <c:crosses val="autoZero"/>
        <c:auto val="0"/>
        <c:lblOffset val="100"/>
        <c:baseTimeUnit val="days"/>
        <c:majorUnit val="180"/>
        <c:majorTimeUnit val="days"/>
      </c:dateAx>
      <c:valAx>
        <c:axId val="391372592"/>
        <c:scaling>
          <c:orientation val="minMax"/>
          <c:max val="0.2"/>
        </c:scaling>
        <c:delete val="0"/>
        <c:axPos val="l"/>
        <c:numFmt formatCode="0%" sourceLinked="0"/>
        <c:majorTickMark val="out"/>
        <c:minorTickMark val="none"/>
        <c:tickLblPos val="nextTo"/>
        <c:spPr>
          <a:noFill/>
          <a:ln w="19050">
            <a:solidFill>
              <a:schemeClr val="accent4">
                <a:lumMod val="10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1808"/>
        <c:crosses val="autoZero"/>
        <c:crossBetween val="between"/>
        <c:majorUnit val="0.05"/>
      </c:valAx>
      <c:spPr>
        <a:noFill/>
        <a:ln w="25400">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1508-5820-4E33-A61F-6E312E4DCA16}" type="datetimeFigureOut">
              <a:rPr lang="en-CA" smtClean="0"/>
              <a:t>2021-12-17</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75B44-9895-4274-9790-EBFB0B1FB7B8}" type="slidenum">
              <a:rPr lang="en-CA" smtClean="0"/>
              <a:t>‹#›</a:t>
            </a:fld>
            <a:endParaRPr lang="en-CA"/>
          </a:p>
        </p:txBody>
      </p:sp>
    </p:spTree>
    <p:extLst>
      <p:ext uri="{BB962C8B-B14F-4D97-AF65-F5344CB8AC3E}">
        <p14:creationId xmlns:p14="http://schemas.microsoft.com/office/powerpoint/2010/main" val="3052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1</a:t>
            </a:fld>
            <a:endParaRPr lang="en-CA"/>
          </a:p>
        </p:txBody>
      </p:sp>
    </p:spTree>
    <p:extLst>
      <p:ext uri="{BB962C8B-B14F-4D97-AF65-F5344CB8AC3E}">
        <p14:creationId xmlns:p14="http://schemas.microsoft.com/office/powerpoint/2010/main" val="316252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Les conditions indiquées par les statines comprennent toutes les conditions d'ASCVD documentées, ainsi que d'autres conditions de prévention primaire à haut risque en l'absence d'ACSVD, comme la plupart des patients diabétiques, ceux atteints d'insuffisance rénale chronique et ceux ayant un LDL-C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Calculer le risque à l'aide du score de risque de Framingham (FRS)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 dépistage doit être répété tous les 5 ans pour les hommes et les femmes âgés de 40 à 75 ans en utilisant le FRS modifié ou le CLEM pour guider la thérapie visant à réduire les événements CV majeurs. Une évaluation du risque peut également être réalisée chaque fois que le statut de risque attendu d'un patient change.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Des études ont évalué l'efficacité du BAS pour la prévention des ASCVD, mais les résultats n'ont pas été concluants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FRS = score de risque de Framingham ; LDL-C = cholestérol à lipoprotéines de basse densité ; HDL-C =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 apolipoprotéine B ; IFG = hyperglycémie provoquée à jeun ; HTN = hypertension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protéine C-réactive à haute sensibilité ; CAC = calcium des artères coronaires ; UA - unité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prescription ; BAS = séquestrant d'acide biliaire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Figure 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en prévention primaire (sans affection indiquée nécessitant une statine*). Les affections indiquées par les statines sont toutes les affections documentées liées aux ASCVD, ainsi que d'autres affections de prévention primaire à haut risque en l'absence d'ASCVD, comme la plupart des patients diabétiques, ceux souffrant d'une maladie rénale chronique et ceux ayant un LDL-C ≥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Le dépistage doit être répété tous les 5 ans pour les hommes et les femmes âgés de 40 à 75 ans en utilisant le FRS modifié ou le modèle d'espérance de vie cardiovasculaire (CLEM) pour guider le traitement visant à réduire les événements CV majeurs.. Une évaluation du risque peut également être réalisée chaque fois que le statut de risque attendu d'un patient change.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dirty="0">
                <a:effectLst/>
                <a:latin typeface="Calibri" panose="020F0502020204030204" pitchFamily="34" charset="0"/>
                <a:ea typeface="Calibri" panose="020F0502020204030204" pitchFamily="34" charset="0"/>
                <a:cs typeface="Times New Roman" panose="02020603050405020304" pitchFamily="18" charset="0"/>
              </a:rPr>
              <a:t> Q6 ; UA, unités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BAS, séquestrant d'acide biliaire ; CAC, calcium des artères coronaires ; CAD, maladie coronarienne ; CV, cardiovasculaire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FHx</a:t>
            </a:r>
            <a:r>
              <a:rPr lang="fr-FR" sz="1100" dirty="0">
                <a:effectLst/>
                <a:latin typeface="Calibri" panose="020F0502020204030204" pitchFamily="34" charset="0"/>
                <a:ea typeface="Calibri" panose="020F0502020204030204" pitchFamily="34" charset="0"/>
                <a:cs typeface="Times New Roman" panose="02020603050405020304" pitchFamily="18" charset="0"/>
              </a:rPr>
              <a:t>, XXX ; HDL-C,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HTN, hypertension ; FRS, score de risque de Framingham ; IFG, glycémie à jeun insuffisante ; LDL-C, cholestérol à lipoprotéines de basse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100" dirty="0">
                <a:effectLst/>
                <a:latin typeface="Calibri" panose="020F0502020204030204" pitchFamily="34" charset="0"/>
                <a:ea typeface="Calibri" panose="020F0502020204030204" pitchFamily="34" charset="0"/>
                <a:cs typeface="Times New Roman" panose="02020603050405020304" pitchFamily="18" charset="0"/>
              </a:rPr>
              <a:t>(a), lipoprotéine(a) ; mins, minutes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traitement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yrs</a:t>
            </a:r>
            <a:r>
              <a:rPr lang="fr-FR" sz="1100" dirty="0">
                <a:effectLst/>
                <a:latin typeface="Calibri" panose="020F0502020204030204" pitchFamily="34" charset="0"/>
                <a:ea typeface="Calibri" panose="020F0502020204030204" pitchFamily="34" charset="0"/>
                <a:cs typeface="Times New Roman" panose="02020603050405020304" pitchFamily="18" charset="0"/>
              </a:rPr>
              <a:t>, années. * Calculer le risque à l'aide du FRS - se référer à l'</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iCCS</a:t>
            </a:r>
            <a:r>
              <a:rPr lang="fr-FR" sz="1100" dirty="0">
                <a:effectLst/>
                <a:latin typeface="Calibri" panose="020F0502020204030204" pitchFamily="34" charset="0"/>
                <a:ea typeface="Calibri" panose="020F0502020204030204" pitchFamily="34" charset="0"/>
                <a:cs typeface="Times New Roman" panose="02020603050405020304" pitchFamily="18" charset="0"/>
              </a:rPr>
              <a:t> disponible sur l'App Store ou sur Google Play.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Affections indiquées par la statine : Figure 2 : - CONDITIONS INDIQUÉES PAR LA STATINE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LDL-C ≥5.0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b="1" dirty="0">
                <a:effectLst/>
                <a:latin typeface="Calibri" panose="020F0502020204030204" pitchFamily="34" charset="0"/>
                <a:ea typeface="Calibri" panose="020F0502020204030204" pitchFamily="34" charset="0"/>
                <a:cs typeface="Times New Roman" panose="02020603050405020304" pitchFamily="18" charset="0"/>
              </a:rPr>
              <a:t>/L </a:t>
            </a:r>
            <a:r>
              <a:rPr lang="fr-FR" sz="1100" dirty="0">
                <a:effectLst/>
                <a:latin typeface="Calibri" panose="020F0502020204030204" pitchFamily="34" charset="0"/>
                <a:ea typeface="Calibri" panose="020F0502020204030204" pitchFamily="34" charset="0"/>
                <a:cs typeface="Times New Roman" panose="02020603050405020304" pitchFamily="18" charset="0"/>
              </a:rPr>
              <a:t>(ou apoB≥1.45 g/L ou non-HDL-C ≥5.8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(Hypercholestérolémie familiale ou dyslipidémie génétique)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La plupart des patients diabétiques: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≥40 ans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≥30 ans &amp; DM x &gt;15 ans de durée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microvasculaire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Rénale Chronique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ge</a:t>
            </a:r>
            <a:r>
              <a:rPr lang="fr-FR" sz="1100" dirty="0">
                <a:effectLst/>
                <a:latin typeface="Calibri" panose="020F0502020204030204" pitchFamily="34" charset="0"/>
                <a:ea typeface="Calibri" panose="020F0502020204030204" pitchFamily="34" charset="0"/>
                <a:cs typeface="Times New Roman" panose="02020603050405020304" pitchFamily="18" charset="0"/>
              </a:rPr>
              <a:t> ≥50 ans et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100" dirty="0">
                <a:effectLst/>
                <a:latin typeface="Calibri" panose="020F0502020204030204" pitchFamily="34" charset="0"/>
                <a:ea typeface="Calibri" panose="020F0502020204030204" pitchFamily="34" charset="0"/>
                <a:cs typeface="Times New Roman" panose="02020603050405020304" pitchFamily="18" charset="0"/>
              </a:rPr>
              <a:t> &lt;60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mL</a:t>
            </a:r>
            <a:r>
              <a:rPr lang="fr-FR" sz="1100" dirty="0">
                <a:effectLst/>
                <a:latin typeface="Calibri" panose="020F0502020204030204" pitchFamily="34" charset="0"/>
                <a:ea typeface="Calibri" panose="020F0502020204030204" pitchFamily="34" charset="0"/>
                <a:cs typeface="Times New Roman" panose="02020603050405020304" pitchFamily="18" charset="0"/>
              </a:rPr>
              <a:t>/min/1,73 m</a:t>
            </a:r>
            <a:r>
              <a:rPr lang="fr-FR" sz="11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fr-FR" sz="1100" dirty="0">
                <a:effectLst/>
                <a:latin typeface="Calibri" panose="020F0502020204030204" pitchFamily="34" charset="0"/>
                <a:ea typeface="Calibri" panose="020F0502020204030204" pitchFamily="34" charset="0"/>
                <a:cs typeface="Times New Roman" panose="02020603050405020304" pitchFamily="18" charset="0"/>
              </a:rPr>
              <a:t> ou ACR &gt;3 mg/</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Cardiovasculaire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(ASCVD):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Infarctus du myocarde (IM), syndromes coronariens aigus (SCA)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Angine stable, coronaropathie documentée par angiographie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Accident vasculaire cérébral, AIT, maladie carotidienne documentée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artérielle périphérique, claudication et/ou ABI &lt;0.9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Anévrisme de l'aorte abdominale (AAA) - aorte abdominale &gt;3,0 cm ou antécédent de chirurgie anévrismale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42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Non-HDL-C ou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 prédire le risque de MCV dans les études de population, le non-HDL-C et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peuvent être considérés comme des marqueurs équivalents des lipoprotéines athérogènes totales et du risque CV lié aux lipides, et cela s'applique à la plupart des individus.41 Les publications depuis la mise à jour de 2016 de ces lignes directrices indiquent qu'un sous-groupe d'individus, estimé entre 8 % et 23 %, présente une discordance entre les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de non-HDL-C, chez qui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pourrait être le meilleur prédicteur du risque de calcification coronaire41 et d'événements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 </a:t>
            </a:r>
            <a:r>
              <a:rPr lang="fr-FR" sz="1800" dirty="0">
                <a:effectLst/>
                <a:latin typeface="Calibri" panose="020F0502020204030204" pitchFamily="34" charset="0"/>
                <a:ea typeface="Calibri" panose="020F0502020204030204" pitchFamily="34" charset="0"/>
                <a:cs typeface="Times New Roman" panose="02020603050405020304" pitchFamily="18" charset="0"/>
              </a:rPr>
              <a:t>Une analyse des événements CV dans la grande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Biobanque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du Royaume-Uni</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une méta-analyse de 110 registres de cohortes prospectives de patients présentant ou risquant de présenter des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43</a:t>
            </a:r>
            <a:r>
              <a:rPr lang="fr-FR" sz="1800" dirty="0">
                <a:effectLst/>
                <a:latin typeface="Calibri" panose="020F0502020204030204" pitchFamily="34" charset="0"/>
                <a:ea typeface="Calibri" panose="020F0502020204030204" pitchFamily="34" charset="0"/>
                <a:cs typeface="Times New Roman" panose="02020603050405020304" pitchFamily="18" charset="0"/>
              </a:rPr>
              <a:t> ont toutefois montré une capacité globalement similaire du non-HDL-C et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à prédire le risque, mais ont confirmé que ces deux mesures étaient supérieures au LDL-C. De récentes déclarations de consensus ont conclu que le taux de non-HDL-C est actuellement un choix plus pratique parce qu'il n'entraîne pas de dépenses supplémentaires pour le patient ou le système de soins de santé.</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44,45</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Canada, l'approche a consisté à permettre aux cliniciens d'utiliser soit le taux de non-HDL-C, soit le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comme paramètre préféré pour l'évaluation du risque et l'atteinte des objectifs de traitement, en fonction de leur degré de confort avec les deux mesures, de la disponibilité du test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dans leur région et lorsqu'il pourrait y avoir une préoccupation quant à la discordance entre les deux mesures, comme indiqué précédemment. Dans les lignes directrices actuelles, nous maintenons cette recommandation, tout en insistant fortement sur l'utilisation systématique du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lieu du taux de LDL-C comme taux lipidique d'intérêt dans le dépistage initial des lipides et comme cible de traitement chez tous les patients ayant un taux de triglycérides &gt;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80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Diapositive animée : contenu derrière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Peut être montré si l'orateur le préfère - Bien que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ne soit pas actuellement considérée comme une cible de traitement, le dépistage de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disponible partout au Canada et constitue actuellement un test de laboratoire assuré dans la plupart des provinces, sauf en Ontario et au Manitoba.</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Valeurs et préférences. De nombreuses données probantes appuient l'association causale entre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et les ASCVD futures.51,52,57-60 La forte prévalence potentielle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la force de l'association avec les événements ASCVD incidents et récurrents et la possibilité d'améliorer la stratification du risque CV justifient fortement le dépistage universel pour identifier les personnes présentant des taux très élevés.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une considération utile pour la prise de décision partagée chez les sujets de toutes les catégories de risque d'ASCVD, mais surtout chez les jeunes patients, notamment ceux qui ont de très forts antécédents familiaux d'ASCVD prématurée. Bien qu'il n'y ait pas encore de preuves supplémentaires qu'une diminution directe du taux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le risque d'ASCVD, la découverte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devrait alerter les praticiens de soins primaires pour qu'ils poursuivent plus activement une évaluation globale du risque d'événements ASCVD, y compris une discussion attentive des comportements de santé actuels, l'examen d'études d'imagerie vasculaire adaptées à l'âge pour détecter des signes précoces d'athérosclérose subclinique chez certaines personnes (par exemple, le score CAC), et l'introduction plus précoce d'une statine ou d'un autre traitement hypolipidémiant, en particulier chez les personnes à risque intermédiaire et/ou les personnes à faible risque présentant des élévations modérées du LDL-C entre 3. 5 et 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Dans le cadre de la prévention secondaire, la présence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fortement prédictive d'événements récurrents et suggère la nécessité d'intensifier le traitement hypolipidémiant, y compris l'utilisation d'inhibiteurs de PCSK9. De plus, des données préliminaires suggèrent que le traitement par inhibiteurs de PCSK9 après un SCA chez les patients présentant 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la MACE indépendamment de la réduction du LDL-C.56 Lorsque les cliniciens ne sont pas certains des implications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ils peuvent envisager de consulter un spécialiste des lipides.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24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Diapositive animée : contenu derrière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Peut être montré si le locuteur préfère - Bien que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ne soit pas actuellement considéré comme une cible de traitement, le test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disponible partout au Canada et est actuellement un test de laboratoire assuré dans la plupart des provinces, sauf en Ontario et au Manitoba.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Valeurs et préférences. De nombreuses données probantes appuient l'association causale potentielle entre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et les ASCVD futures.51,52,57-60 La forte prévalence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la force de l'association avec les événements ASCVD incidents et récurrents et la possibilité d'améliorer la stratification du risque CV justifient fortement le dépistage universel pour identifier les personnes présentant des taux très élevés.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Bien qu'il n'y ait pas encore de preuves supplémentaires qu'une diminution directe du taux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le risque d'ASCVD, la découverte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devrait alerter les praticiens de soins primaires pour qu'ils poursuivent plus activement une évaluation globale du risque d'événements ASCVD, y compris une discussion attentive des comportements de santé actuels, l'examen d'études d'imagerie vasculaire adaptées à l'âge pour détecter des signes précoces d'athérosclérose subclinique chez certaines personnes (par exemple, le score CAC), et l'introduction plus précoce d'une statine ou d'un autre traitement hypolipidémiant, en particulier chez les personnes à risque intermédiaire et/ou les personnes à faible risque présentant des élévations modérées du LDL-C entre 3. 5 et 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Dans le cadre de la prévention secondaire, la présence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fortement prédictive d'événements récurrents et suggère la nécessité d'intensifier le traitement hypolipidémiant, y compris l'utilisation d'inhibiteurs de PCSK9. De plus, des données préliminaires suggèrent que le traitement par inhibiteurs de PCSK9 après un SCA chez les patients présentant 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la MACE indépendamment de la réduction du LDL-C.56 Lorsque les cliniciens ne sont pas certains des implications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ils peuvent envisager de consulter un spécialiste des lipides.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1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dépistage des CAC par imagerie par tomodensitométrie peut être envisagé pour les adultes asymptomatiques ≥ 40 ans et à risque intermédiaire (FRS 10 %-20 %) pour lesquels les décisions thérapeutiques sont incertaines est suggéré. (Recommandation forte, preuves de qualité moyenne)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par tomographie assistée par ordinateur ne doit pas être entrepris pour : (1) les personnes à haut risque ; (2) les patients recevant un traitement par statine ; ou (3) la plupart des adultes asymptomatiques à faible risque. (Recommandation forte ; preuves de qualité modérée)</a:t>
            </a:r>
          </a:p>
          <a:p>
            <a:pPr>
              <a:lnSpc>
                <a:spcPct val="115000"/>
              </a:lnSpc>
              <a:spcAft>
                <a:spcPts val="10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peut être envisagé pour un sous-ensemble de personnes à faible risque &gt; 40 ans ayant des antécédents familiaux de MVAS prématurée (hommes &lt; 55 ans ; femmes ≤†65 ans) en plus de l'identification des causes génétiques connues de la CAD telles que la </a:t>
            </a:r>
            <a:r>
              <a:rPr lang="fr-CA" sz="1800" dirty="0" err="1">
                <a:effectLst/>
                <a:latin typeface="Calibri" panose="020F0502020204030204" pitchFamily="34" charset="0"/>
                <a:ea typeface="Calibri" panose="020F0502020204030204" pitchFamily="34" charset="0"/>
                <a:cs typeface="Calibri" panose="020F0502020204030204" pitchFamily="34" charset="0"/>
              </a:rPr>
              <a:t>Lp</a:t>
            </a:r>
            <a:r>
              <a:rPr lang="fr-CA" sz="1800" dirty="0">
                <a:effectLst/>
                <a:latin typeface="Calibri" panose="020F0502020204030204" pitchFamily="34" charset="0"/>
                <a:ea typeface="Calibri" panose="020F0502020204030204" pitchFamily="34" charset="0"/>
                <a:cs typeface="Calibri" panose="020F0502020204030204" pitchFamily="34" charset="0"/>
              </a:rPr>
              <a:t>(a) élevée ou le FH est suggéré. (Faible recommandation ; preuves de faible qualité)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Tests de laboratoire au Canada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Les tests CAC ne sont pas uniformément disponibles ou financés uniformément au Canada à l'heure actuelle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93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2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du traitement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de la thérapie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Rate Ratio 0,79 (IC 95 % 0,77, 0,81), indépendamment de l'âge, du sexe, du LDL-C de départ, d'une maladie vasculaire antérieure et de la mortalité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vasculaires majeurs comprenaient: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coronariens majeurs (infarctus du myocarde non fatal, décès coronarien)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accidents vasculaires cérébraux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revascularisation coronaire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612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55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12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5</a:t>
            </a:fld>
            <a:endParaRPr lang="en-CA"/>
          </a:p>
        </p:txBody>
      </p:sp>
    </p:spTree>
    <p:extLst>
      <p:ext uri="{BB962C8B-B14F-4D97-AF65-F5344CB8AC3E}">
        <p14:creationId xmlns:p14="http://schemas.microsoft.com/office/powerpoint/2010/main" val="3535402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1, 2 et 4 - options de réponse correctes.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1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2.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dont l'état est indiqué par une statine. ABI, indice brachial à la cheville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CVD, maladie cardiovasculaire ; HDL-C, cholestérol à lipoprotéines de haute densité ; LDL-C, cholestérol à lipoprotéines de basse densité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800" dirty="0">
                <a:effectLst/>
                <a:latin typeface="Calibri" panose="020F0502020204030204" pitchFamily="34" charset="0"/>
                <a:ea typeface="Calibri" panose="020F0502020204030204" pitchFamily="34" charset="0"/>
                <a:cs typeface="Times New Roman" panose="02020603050405020304" pitchFamily="18" charset="0"/>
              </a:rPr>
              <a:t>, traitement ; AIT, accident ischémique transitoire.</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 </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d'intensification du traitement pour les patients atteints de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(ASCVD). ABI, indice brachial à la cheville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BP, pression artérielle ; CV, cardiovasculaire ; DM, diabète sucré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HDL-C, cholestérol à lipoprotéines de haute densité Q12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8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LDL-C, cholestérol à lipoprotéines de basse densité ; PCSK9i, inhibiteur de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319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Tableau 3: Les Patients en Prévention Secondaire tirent le plus grand bénéfice de l'intensification du traitement par statine avec l'ajout d'un inhibiteur de PCSK9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36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73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61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9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25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58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6</a:t>
            </a:fld>
            <a:endParaRPr lang="en-CA"/>
          </a:p>
        </p:txBody>
      </p:sp>
    </p:spTree>
    <p:extLst>
      <p:ext uri="{BB962C8B-B14F-4D97-AF65-F5344CB8AC3E}">
        <p14:creationId xmlns:p14="http://schemas.microsoft.com/office/powerpoint/2010/main" val="3628123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800" dirty="0">
                <a:effectLst/>
                <a:latin typeface="Calibri" panose="020F0502020204030204" pitchFamily="34" charset="0"/>
                <a:ea typeface="Calibri" panose="020F0502020204030204" pitchFamily="34" charset="0"/>
              </a:rPr>
              <a:t>Bonne réponse 4</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08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429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SAE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AE-&gt;</a:t>
            </a:r>
            <a:r>
              <a:rPr lang="fr-CA" sz="1800" dirty="0" err="1">
                <a:effectLst/>
                <a:latin typeface="Calibri" panose="020F0502020204030204" pitchFamily="34" charset="0"/>
                <a:ea typeface="Calibri" panose="020F0502020204030204" pitchFamily="34" charset="0"/>
                <a:cs typeface="Calibri" panose="020F0502020204030204" pitchFamily="34" charset="0"/>
              </a:rPr>
              <a:t>Discon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Nouveau DM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Cancer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Cataracte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err="1">
                <a:effectLst/>
                <a:latin typeface="Calibri" panose="020F0502020204030204" pitchFamily="34" charset="0"/>
                <a:ea typeface="Calibri" panose="020F0502020204030204" pitchFamily="34" charset="0"/>
                <a:cs typeface="Calibri" panose="020F0502020204030204" pitchFamily="34" charset="0"/>
              </a:rPr>
              <a:t>Neurocog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AST/ALT↑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CK↑</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Décès non-CV</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Hémorragie cérébrale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41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68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380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Discutez de la cogestion avec les spécialistes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706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La bonne réponse est 2</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7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SCA, syndrome coronarien aigu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PAC, pontage aorto-coronarien ; FH, hypercholestérolémie familiale ; LDL-C, cholestérol à lipoprotéines de basse densité ; IM, infarctus du myocarde ; PAD, maladie artérielle périphérique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a:t>
            </a:r>
            <a:r>
              <a:rPr lang="fr-FR" sz="1800" dirty="0">
                <a:effectLst/>
                <a:latin typeface="Calibri" panose="020F0502020204030204" pitchFamily="34" charset="0"/>
                <a:ea typeface="Calibri" panose="020F0502020204030204" pitchFamily="34" charset="0"/>
                <a:cs typeface="Times New Roman" panose="02020603050405020304" pitchFamily="18" charset="0"/>
              </a:rPr>
              <a:t> type 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46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Infarctus du myocarde qualifié depuis moins de 2 ans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2 IM antérieurs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CA" sz="1800" dirty="0">
                <a:effectLst/>
                <a:latin typeface="Calibri" panose="020F0502020204030204" pitchFamily="34" charset="0"/>
                <a:ea typeface="Calibri" panose="020F0502020204030204" pitchFamily="34" charset="0"/>
              </a:rPr>
              <a:t>Maladie </a:t>
            </a:r>
            <a:r>
              <a:rPr lang="fr-CA" sz="1800" dirty="0" err="1">
                <a:effectLst/>
                <a:latin typeface="Calibri" panose="020F0502020204030204" pitchFamily="34" charset="0"/>
                <a:ea typeface="Calibri" panose="020F0502020204030204" pitchFamily="34" charset="0"/>
              </a:rPr>
              <a:t>multivasculaire</a:t>
            </a:r>
            <a:r>
              <a:rPr lang="fr-CA" sz="1800" dirty="0">
                <a:effectLst/>
                <a:latin typeface="Calibri" panose="020F0502020204030204" pitchFamily="34" charset="0"/>
                <a:ea typeface="Calibri" panose="020F0502020204030204" pitchFamily="34" charset="0"/>
              </a:rPr>
              <a:t> résiduelle</a:t>
            </a: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3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9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Nous avons évalué si l'association entre le LDL et les ASCVD remplit les critères de causalité en évaluant l'ensemble des preuves provenant d'études génétiques, d'études de cohortes épidémiologiques prospectives, d'études de randomisation mendélienne et d'essais randomisés de traitements hypolipémiants. Dans les études cliniques, la charge plasmatique en LDL est généralement estimée par la détermination du taux de cholestérol LDL plasmatique (LDL-C). Les mutations génétiques rares qui entraînent une réduction de la fonction des récepteurs des LDL entraînent une augmentation marquée du LDL-C et une augmentation dose-dépendante du risque d'ASCVD, tandis que les variantes rares entraînant une diminution du LDL-C sont associées à un risque d'ASCVD proportionnellement plus faible. Des méta-analyses distinctes de plus de 200 études de cohorte prospectives, d'études de randomisation mendélienne et d'essais randomisés incluant plus de 2 millions de participants, plus de 20 millions d'années-personnes de suivi et plus de 150.000 événements cardiovasculaires démontrent une association log-linéaire dose-dépendante remarquablement cohérente entre l'ampleur absolue de l'exposition du système vasculaire au LDL-C et le risque d'ASCVD; et cet effet semble augmenter avec la durée de l'exposition au LDL-C. Les études génétiques naturellement randomisées et les essais d'intervention randomisés démontrent de manière cohérente que tout mécanisme de réduction de la concentration plasmatique des particules LDL devrait réduire le risque d'événements ASCVD proportionnellement à la réduction absolue du LDL-C et à la durée cumulative d'exposition à un LDL-C plus faible, à condition que la réduction obtenue du LDL-C soit concordante avec la réduction du nombre de particules LDL et qu'il n'y ait pas d'effets hors cible délétères concurrents.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preuves cohérentes provenant de nombreux et multiples types d'études cliniques et génétiques établissent sans équivoque que le LDL cause l'ASCVD.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9</a:t>
            </a:fld>
            <a:endParaRPr lang="en-CA"/>
          </a:p>
        </p:txBody>
      </p:sp>
    </p:spTree>
    <p:extLst>
      <p:ext uri="{BB962C8B-B14F-4D97-AF65-F5344CB8AC3E}">
        <p14:creationId xmlns:p14="http://schemas.microsoft.com/office/powerpoint/2010/main" val="3981584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Contexte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l'essai randomisé ODYSSEY OUTCOMES, l’inhibiteur de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réduit les événements cardiovasculaires (CV) indésirables majeurs (MACE) et a été associé à moins de décès par rapport au placebo chez les patients présentant un syndrome coronarien aigu (SCA) récent. Nous avons déterminé si le bénéfice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était influencé par des antécédents d'infarctus du myocarde (IM) avant le SCA qualifiant.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Méthodes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principal résultat de MACE était le décès par maladie coronarienne, l'IM, l'accident vasculaire cérébral ischémique ou l'angine instable nécessitant une hospitalisation. Le décès toutes causes confondues était un résultat secondaire.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Résultats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Comparés aux patients sans antécédents d'infarctus (n=15 291), les patients avec antécédents d'infarctus (n=3 633) étaient plus âgés, présentaient plus de facteurs de risque CV et étaient plus susceptibles d'être des hommes et d'avoir subi d'autres types d'événements CV. Les patients sous placebo ayant déjà subi un infarctus présentaient un risque plus élevé de MACE (rapport de risque ajusté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1,85, IC à 95 % 1,62-2,11 ; P&lt;0,001) et de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1,56, 1,25-1,95 ; P&lt;0,001) par rapport aux patients sans infarctus. Chez les patients avec et sans antécédent d'infarctus,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eu un effet relatif cohérent sur le MACE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0,90, 0,78-1,05 et 0,82, 0,73-0,92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=0,34) et le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0,84, 0,64-1,08 et 0,87, 0,72-1,05,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=0,81 ; Fig.). Les réductions du risque absolu avec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étaient de 1,91 % et 1,42 % (nombre nécessaire à traiter : 53 et 71) pour le MACE et de 1,35 % et 0,41 % (75 et 244) pour le décès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Chez les patients présentant un SCA récent, un antécédent d'infarctus était associé à un risque CV plus élevé et à une plus grande réduction du risque absolu avec le traitement par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64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Utiliser la plateforme médicale électronique pour mettre en évidence les patients ayant subi un infarctus récent et utiliser des outils/applications pour traiter et suivre d'autres facteurs de risque (par exemple, la glycémie, la pression artérielle,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Réévaluation continue de l'état du patient et mesures de l'observance, du C-LDL,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Cogestion avec des spécialistes et d'autres professionnels de la santé.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rgbClr val="FFC000"/>
              </a:buClr>
              <a:buFont typeface="Wingdings" panose="05000000000000000000" pitchFamily="2" charset="2"/>
              <a:buChar char="§"/>
            </a:pPr>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56</a:t>
            </a:fld>
            <a:endParaRPr lang="en-CA"/>
          </a:p>
        </p:txBody>
      </p:sp>
    </p:spTree>
    <p:extLst>
      <p:ext uri="{BB962C8B-B14F-4D97-AF65-F5344CB8AC3E}">
        <p14:creationId xmlns:p14="http://schemas.microsoft.com/office/powerpoint/2010/main" val="446540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LDL-C, cholestérol à lipoprotéines de basse densité.</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26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9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Principaux points à retenir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QUESTIONS ET RÉPONSES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346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59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fr-FR" sz="1200" b="1" dirty="0">
                <a:solidFill>
                  <a:srgbClr val="3C8C9C"/>
                </a:solidFill>
                <a:latin typeface="Arial Narrow" panose="020B0606020202030204" pitchFamily="34" charset="0"/>
              </a:rPr>
              <a:t>Diapositive de Sauvegarde</a:t>
            </a:r>
            <a:r>
              <a:rPr lang="fr-FR" sz="1200" b="1" baseline="0" dirty="0">
                <a:solidFill>
                  <a:srgbClr val="3C8C9C"/>
                </a:solidFill>
                <a:latin typeface="Arial Narrow" panose="020B0606020202030204" pitchFamily="34" charset="0"/>
              </a:rPr>
              <a:t> </a:t>
            </a:r>
            <a:r>
              <a:rPr lang="fr-FR" sz="1200" b="1" dirty="0">
                <a:solidFill>
                  <a:srgbClr val="3C8C9C"/>
                </a:solidFill>
                <a:latin typeface="Arial Narrow" panose="020B0606020202030204" pitchFamily="34" charset="0"/>
              </a:rPr>
              <a:t>CAC</a:t>
            </a:r>
          </a:p>
          <a:p>
            <a:pPr marL="342900" lvl="0" indent="-342900" defTabSz="1218987">
              <a:buClr>
                <a:srgbClr val="3C8C9C"/>
              </a:buClr>
              <a:buFont typeface="Wingdings" panose="05000000000000000000" pitchFamily="2" charset="2"/>
              <a:buChar char="§"/>
            </a:pPr>
            <a:endParaRPr lang="fr-FR" sz="1200" b="1" dirty="0">
              <a:solidFill>
                <a:srgbClr val="3C8C9C"/>
              </a:solidFill>
              <a:latin typeface="Arial Narrow" panose="020B0606020202030204"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 </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p>
          <a:p>
            <a:pPr marL="342900" lvl="0" indent="-342900" defTabSz="1218987">
              <a:buClr>
                <a:srgbClr val="3C8C9C"/>
              </a:buClr>
              <a:buFont typeface="Wingdings" panose="05000000000000000000" pitchFamily="2" charset="2"/>
              <a:buChar char="§"/>
            </a:pPr>
            <a:endParaRPr lang="fr-FR" sz="1100" i="1" kern="0" dirty="0">
              <a:solidFill>
                <a:schemeClr val="tx1">
                  <a:lumMod val="65000"/>
                  <a:lumOff val="35000"/>
                </a:schemeClr>
              </a:solidFill>
              <a:latin typeface="Arial Narrow" panose="020B0606020202030204" pitchFamily="34" charset="0"/>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les individus à haut risque ; (2) les patients recevant un traitement à la statine ; ou (3) les adultes les plus asymptomatiques et à faible risque. </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endParaRPr lang="fr-FR" i="1" dirty="0">
              <a:solidFill>
                <a:schemeClr val="tx1">
                  <a:lumMod val="65000"/>
                  <a:lumOff val="35000"/>
                </a:schemeClr>
              </a:solidFill>
              <a:latin typeface="Arial Narrow" panose="020B0606020202030204" pitchFamily="34" charset="0"/>
            </a:endParaRPr>
          </a:p>
          <a:p>
            <a:pPr lvl="0" defTabSz="1218987">
              <a:buClr>
                <a:srgbClr val="3C8C9C"/>
              </a:buClr>
            </a:pPr>
            <a:endParaRPr lang="fr-FR"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 </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lang="fr-FR" i="1" dirty="0">
                <a:solidFill>
                  <a:schemeClr val="tx1">
                    <a:lumMod val="75000"/>
                    <a:lumOff val="25000"/>
                  </a:schemeClr>
                </a:solidFill>
                <a:latin typeface="Arial Narrow" panose="020B0606020202030204" pitchFamily="34" charset="0"/>
              </a:rPr>
              <a:t>)</a:t>
            </a:r>
          </a:p>
          <a:p>
            <a:pPr marL="342900" lvl="0" indent="-342900" defTabSz="1218987">
              <a:buClr>
                <a:srgbClr val="3C8C9C"/>
              </a:buClr>
              <a:buFont typeface="Wingdings" panose="05000000000000000000" pitchFamily="2" charset="2"/>
              <a:buChar char="§"/>
            </a:pPr>
            <a:endParaRPr lang="fr-FR" i="1" dirty="0">
              <a:solidFill>
                <a:schemeClr val="tx1">
                  <a:lumMod val="75000"/>
                  <a:lumOff val="25000"/>
                </a:schemeClr>
              </a:solidFill>
              <a:latin typeface="Arial Narrow" panose="020B0606020202030204" pitchFamily="34" charset="0"/>
            </a:endParaRPr>
          </a:p>
          <a:p>
            <a:pPr lvl="3">
              <a:defRPr/>
            </a:pPr>
            <a:r>
              <a:rPr lang="fr-FR" sz="1600" b="1" i="1" u="sng" dirty="0">
                <a:solidFill>
                  <a:prstClr val="black"/>
                </a:solidFill>
                <a:latin typeface="Arial Narrow" panose="020B0606020202030204" pitchFamily="34" charset="0"/>
                <a:cs typeface="Arial" panose="020B0604020202020204" pitchFamily="34" charset="0"/>
              </a:rPr>
              <a:t>Tests de laboratoire au Canada</a:t>
            </a:r>
            <a:endParaRPr kumimoji="0" lang="fr-FR" sz="16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lvl="3" indent="-171450">
              <a:buFont typeface="Wingdings" panose="05000000000000000000" pitchFamily="2" charset="2"/>
              <a:buChar char="§"/>
            </a:pPr>
            <a:r>
              <a:rPr lang="fr-FR" sz="1200" i="1" dirty="0">
                <a:solidFill>
                  <a:prstClr val="black"/>
                </a:solidFill>
                <a:latin typeface="Arial Narrow" panose="020B0606020202030204" pitchFamily="34" charset="0"/>
                <a:cs typeface="Arial" panose="020B0604020202020204" pitchFamily="34" charset="0"/>
              </a:rPr>
              <a:t>Les tests CAC ne sont pas uniformément disponibles ou uniformément financés au Canada à l'heure actuelle</a:t>
            </a:r>
            <a:r>
              <a:rPr kumimoji="0" lang="fr-FR" sz="12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r>
              <a:rPr lang="fr-FR" sz="1200" i="1" dirty="0">
                <a:solidFill>
                  <a:schemeClr val="tx1"/>
                </a:solidFill>
                <a:latin typeface="Arial Narrow" panose="020B0606020202030204" pitchFamily="34" charset="0"/>
                <a:cs typeface="Arial" panose="020B0604020202020204" pitchFamily="34" charset="0"/>
              </a:rPr>
              <a:t> </a:t>
            </a:r>
            <a:endParaRPr lang="fr-FR" i="1" dirty="0">
              <a:solidFill>
                <a:schemeClr val="tx1">
                  <a:lumMod val="75000"/>
                  <a:lumOff val="25000"/>
                </a:schemeClr>
              </a:solidFill>
              <a:latin typeface="Arial Narrow" panose="020B0606020202030204" pitchFamily="34" charset="0"/>
            </a:endParaRPr>
          </a:p>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89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a:p>
            <a:endParaRPr lang="en-CA" dirty="0"/>
          </a:p>
          <a:p>
            <a:r>
              <a:rPr lang="fr-FR" sz="1200" kern="1200" dirty="0">
                <a:solidFill>
                  <a:schemeClr val="tx1"/>
                </a:solidFill>
                <a:effectLst/>
                <a:latin typeface="+mn-lt"/>
                <a:ea typeface="+mn-ea"/>
                <a:cs typeface="+mn-cs"/>
              </a:rPr>
              <a:t>Les algorithmes typiques de risque d'événements liés aux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(p. ex. FRS) peuvent entraîner une surestimation ou une sous-estimation importante du risque d'événements liés aux ASCVD</a:t>
            </a:r>
            <a:r>
              <a:rPr lang="fr-FR" sz="1200" kern="1200" baseline="30000" dirty="0">
                <a:solidFill>
                  <a:schemeClr val="tx1"/>
                </a:solidFill>
                <a:effectLst/>
                <a:latin typeface="+mn-lt"/>
                <a:ea typeface="+mn-ea"/>
                <a:cs typeface="+mn-cs"/>
              </a:rPr>
              <a:t>63</a:t>
            </a:r>
            <a:r>
              <a:rPr lang="fr-FR" sz="1200" kern="1200" dirty="0">
                <a:solidFill>
                  <a:schemeClr val="tx1"/>
                </a:solidFill>
                <a:effectLst/>
                <a:latin typeface="+mn-lt"/>
                <a:ea typeface="+mn-ea"/>
                <a:cs typeface="+mn-cs"/>
              </a:rPr>
              <a:t>, et, par conséquent, une gestion inappropriée des facteurs de risque</a:t>
            </a:r>
            <a:r>
              <a:rPr lang="en-US" b="0" i="0" dirty="0">
                <a:solidFill>
                  <a:srgbClr val="505050"/>
                </a:solidFill>
                <a:effectLst/>
                <a:latin typeface="Helvetica" panose="020B0604020202020204" pitchFamily="34" charset="0"/>
              </a:rPr>
              <a:t>. </a:t>
            </a:r>
          </a:p>
          <a:p>
            <a:br>
              <a:rPr lang="en-US" b="0" i="0" dirty="0">
                <a:solidFill>
                  <a:srgbClr val="505050"/>
                </a:solidFill>
                <a:effectLst/>
                <a:latin typeface="Helvetica" panose="020B0604020202020204" pitchFamily="34" charset="0"/>
              </a:rPr>
            </a:br>
            <a:r>
              <a:rPr lang="fr-FR" sz="1200" kern="1200" dirty="0">
                <a:solidFill>
                  <a:schemeClr val="tx1"/>
                </a:solidFill>
                <a:effectLst/>
                <a:latin typeface="+mn-lt"/>
                <a:ea typeface="+mn-ea"/>
                <a:cs typeface="+mn-cs"/>
              </a:rPr>
              <a:t>De plus, la valeur de ces algorithmes pour prédire la présence et le poids de l'athérome est faible. La littérature regorge d'études cliniques renforçant le concept selon lequel l'évaluation directe de la présence d'athérome, par le biais de la CAC, améliore considérablement la sélection appropriée des patients susceptibles de bénéficier d'un traitement modifiant les lipides</a:t>
            </a:r>
            <a:r>
              <a:rPr lang="en-US" b="0" i="0" dirty="0">
                <a:solidFill>
                  <a:srgbClr val="505050"/>
                </a:solidFill>
                <a:effectLst/>
                <a:latin typeface="Helvetica" panose="020B0604020202020204" pitchFamily="34" charset="0"/>
              </a:rPr>
              <a:t>.</a:t>
            </a:r>
            <a:br>
              <a:rPr lang="en-US" b="0" i="0" dirty="0">
                <a:solidFill>
                  <a:srgbClr val="505050"/>
                </a:solidFill>
                <a:effectLst/>
                <a:latin typeface="Helvetica" panose="020B0604020202020204" pitchFamily="34" charset="0"/>
              </a:rPr>
            </a:br>
            <a:endParaRPr lang="en-US" b="0" i="0" dirty="0">
              <a:solidFill>
                <a:srgbClr val="505050"/>
              </a:solidFill>
              <a:effectLst/>
              <a:latin typeface="Helvetica" panose="020B0604020202020204" pitchFamily="34" charset="0"/>
            </a:endParaRPr>
          </a:p>
          <a:p>
            <a:r>
              <a:rPr lang="fr-FR" sz="1200" kern="1200" dirty="0">
                <a:solidFill>
                  <a:schemeClr val="tx1"/>
                </a:solidFill>
                <a:effectLst/>
                <a:latin typeface="+mn-lt"/>
                <a:ea typeface="+mn-ea"/>
                <a:cs typeface="+mn-cs"/>
              </a:rPr>
              <a:t>Les mesures de CAC sans contraste sont sensibles, reproductibles et peuvent être réalisées rapidement avec une dose moyenne de radiation de 0,89 </a:t>
            </a:r>
            <a:r>
              <a:rPr lang="fr-FR" sz="1200" kern="1200" dirty="0" err="1">
                <a:solidFill>
                  <a:schemeClr val="tx1"/>
                </a:solidFill>
                <a:effectLst/>
                <a:latin typeface="+mn-lt"/>
                <a:ea typeface="+mn-ea"/>
                <a:cs typeface="+mn-cs"/>
              </a:rPr>
              <a:t>mSv</a:t>
            </a:r>
            <a:r>
              <a:rPr lang="fr-FR" sz="1200" kern="1200" dirty="0">
                <a:solidFill>
                  <a:schemeClr val="tx1"/>
                </a:solidFill>
                <a:effectLst/>
                <a:latin typeface="+mn-lt"/>
                <a:ea typeface="+mn-ea"/>
                <a:cs typeface="+mn-cs"/>
              </a:rPr>
              <a:t> (par rapport à l'exposition annuelle au rayonnement de fond d'environ 3,0 </a:t>
            </a:r>
            <a:r>
              <a:rPr lang="fr-FR" sz="1200" kern="1200" dirty="0" err="1">
                <a:solidFill>
                  <a:schemeClr val="tx1"/>
                </a:solidFill>
                <a:effectLst/>
                <a:latin typeface="+mn-lt"/>
                <a:ea typeface="+mn-ea"/>
                <a:cs typeface="+mn-cs"/>
              </a:rPr>
              <a:t>mSv</a:t>
            </a:r>
            <a:r>
              <a:rPr lang="en-US" b="0" i="0" dirty="0">
                <a:solidFill>
                  <a:srgbClr val="505050"/>
                </a:solidFill>
                <a:effectLst/>
                <a:latin typeface="Helvetica" panose="020B0604020202020204" pitchFamily="34" charset="0"/>
              </a:rPr>
              <a:t>). </a:t>
            </a:r>
          </a:p>
          <a:p>
            <a:r>
              <a:rPr lang="fr-FR" sz="1200" kern="1200" dirty="0">
                <a:solidFill>
                  <a:schemeClr val="tx1"/>
                </a:solidFill>
                <a:effectLst/>
                <a:latin typeface="+mn-lt"/>
                <a:ea typeface="+mn-ea"/>
                <a:cs typeface="+mn-cs"/>
              </a:rPr>
              <a:t>Une mesure du CAC &gt; 0 unité Agatston (UA) confirme la présence d'une plaque d'athérome. L'augmentation des scores est directement proportionnelle à l'augmentation du risque d'événement ASCVD.</a:t>
            </a:r>
            <a:r>
              <a:rPr lang="fr-FR" sz="1200" kern="1200" baseline="30000" dirty="0">
                <a:solidFill>
                  <a:schemeClr val="tx1"/>
                </a:solidFill>
                <a:effectLst/>
                <a:latin typeface="+mn-lt"/>
                <a:ea typeface="+mn-ea"/>
                <a:cs typeface="+mn-cs"/>
              </a:rPr>
              <a:t>71-74</a:t>
            </a:r>
            <a:r>
              <a:rPr lang="fr-FR" sz="1200" kern="1200" dirty="0">
                <a:solidFill>
                  <a:schemeClr val="tx1"/>
                </a:solidFill>
                <a:effectLst/>
                <a:latin typeface="+mn-lt"/>
                <a:ea typeface="+mn-ea"/>
                <a:cs typeface="+mn-cs"/>
              </a:rPr>
              <a:t> Une mesure CAC &gt; 100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est associée à un risque élevé (&gt; 2% de risque annuel) d'événement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dans les 2-5 ans et constitue généralement une indication pour une modification intensive des facteurs de risque CV, y compris le traitement du </a:t>
            </a:r>
            <a:r>
              <a:rPr lang="fr-FR" sz="1200" kern="1200" dirty="0" err="1">
                <a:solidFill>
                  <a:schemeClr val="tx1"/>
                </a:solidFill>
                <a:effectLst/>
                <a:latin typeface="+mn-lt"/>
                <a:ea typeface="+mn-ea"/>
                <a:cs typeface="+mn-cs"/>
              </a:rPr>
              <a:t>LDL</a:t>
            </a:r>
            <a:r>
              <a:rPr lang="fr-FR" sz="1200" kern="1200" dirty="0">
                <a:solidFill>
                  <a:schemeClr val="tx1"/>
                </a:solidFill>
                <a:effectLst/>
                <a:latin typeface="+mn-lt"/>
                <a:ea typeface="+mn-ea"/>
                <a:cs typeface="+mn-cs"/>
              </a:rPr>
              <a:t>-C. Un CAC &gt; 300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place le patient dans une catégorie à très haut risque, avec un risque d'infarctus ou de décès par maladie cardiovasculaire d'environ 28 % sur 10 ans</a:t>
            </a:r>
            <a:r>
              <a:rPr lang="en-US" b="0" i="0" dirty="0">
                <a:solidFill>
                  <a:srgbClr val="505050"/>
                </a:solidFill>
                <a:effectLst/>
                <a:latin typeface="Helvetica" panose="020B0604020202020204" pitchFamily="34" charset="0"/>
              </a:rPr>
              <a:t>.</a:t>
            </a:r>
            <a:endParaRPr lang="en-CA" b="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183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10</a:t>
            </a:fld>
            <a:endParaRPr lang="en-CA"/>
          </a:p>
        </p:txBody>
      </p:sp>
    </p:spTree>
    <p:extLst>
      <p:ext uri="{BB962C8B-B14F-4D97-AF65-F5344CB8AC3E}">
        <p14:creationId xmlns:p14="http://schemas.microsoft.com/office/powerpoint/2010/main" val="2194666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Cas</a:t>
            </a:r>
            <a:r>
              <a:rPr lang="en-CA"/>
              <a:t> de Sonia</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2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Association log-linéaire par unité de changement du cholestérol à lipoprotéines de basse densité (LDL-C) et du risque de maladie cardiovasculaire, telle que rapportée dans les méta-analyses des études de randomisation mendélienne, des études de cohortes épidémiologiques prospectives et des essais randomisés.. La pente de plus en plus forte de l'association log-linéaire avec l'augmentation de la durée du suivi implique que le LDL-C a un effet à la fois causal et cumulatif sur le risque de maladie cardiovasculaire. La réduction proportionnelle du risque (axe y) est calculée comme 1-risque relatif  (estimé par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odds</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de randomisation mendélienne, ou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hazard</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épidémiologiques prospectives et les essais randomisés) sur l'échelle logarithmique, puis exponentialisée et convertie en pourcentage. Les méta-analyses incluses ont été identifiées à partir (i) de MEDLINE et EMBASE en utilisant les termes de recherche méta-analyse, LDL, et "cardiovasculaire ou coronaire" ; (ii) les listes de référence des méta-analyses identifiées; (iii) des données publiques des consortiums GWAS ; et (iv) par discussion avec les membres du groupe de consensus EAS. Nous avons inclus les méta-analyses les plus récentes disponibles, en donnant la préférence aux méta-analyses qui utilisaient les données individuelles des participants. Acronymes des essais : AF/</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TexCAPS</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Étude sur la Prévention de l'Athérosclérose Coronaire de l’Air Force/Texas; ALERT, Évaluation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en transplantation rénale; ALLHAT-LLT, Traitement Antihypertenseur et Hypolipémiant pour Prévenir les Crises Cardiaques Essai de Réduction des lipides; ALLIANCE, Initiation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Hypolipidémiante</a:t>
            </a:r>
            <a:r>
              <a:rPr lang="fr-FR" sz="1800" dirty="0">
                <a:effectLst/>
                <a:latin typeface="Calibri" panose="020F0502020204030204" pitchFamily="34" charset="0"/>
                <a:ea typeface="Calibri" panose="020F0502020204030204" pitchFamily="34" charset="0"/>
                <a:cs typeface="Times New Roman" panose="02020603050405020304" pitchFamily="18" charset="0"/>
              </a:rPr>
              <a:t> Agressive réduisant les Nouveaux Événements Cardiaques; ASPEN, Étude de l'Atorvastatine pour la Prévention de maladie coronarienne Critères d'Évaluation dans le diabète sucré non insulino-dépendant; ASCOT LLA, Résultats Cardiaques  Anglo Scandinaves bras hypolipidémiant; AURORA, Une Étude pour Évaluer l'Utilisation de la Rosuvastatine chez des Sujets sous Hémodialyse Régulière: Une Évaluation de la Survie et des Événements Cardiovasculaires; CARE, Cholestérol et Événements Récurrents; CARDS, Étude Collaborative sur le Diabète à l'Atorvastatine; CHGN, Réseau Mondial de Santé Communautaire; 4D Études Allemandes sur la Dialyse du Diabète; ERFC, Collaboration sur les Facteurs de Risque Émergents; GISSI, Gruppo Italiano per lo Studio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della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Sopravvivenza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nell'Infarto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Miocardico</a:t>
            </a:r>
            <a:r>
              <a:rPr lang="fr-FR" sz="1800" dirty="0">
                <a:effectLst/>
                <a:latin typeface="Calibri" panose="020F0502020204030204" pitchFamily="34" charset="0"/>
                <a:ea typeface="Calibri" panose="020F0502020204030204" pitchFamily="34" charset="0"/>
                <a:cs typeface="Times New Roman" panose="02020603050405020304" pitchFamily="18" charset="0"/>
              </a:rPr>
              <a:t>; HOPE, Étude d'Évaluation de la Prévention des Troubles Cardiaques; HPS, Étude sur la Protection Cardiaque; IDEAL, Diminution Incrémentale des Points Finaux Grâce à une Réduction Agressive des Lipides; IMPROVE-IT, Examen des Résultats chez les Sujets Atteints du Syndrome Coronarien Aigu: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Vytorin</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Ezetimibe</a:t>
            </a:r>
            <a:r>
              <a:rPr lang="fr-FR" sz="1800" dirty="0">
                <a:effectLst/>
                <a:latin typeface="Calibri" panose="020F0502020204030204" pitchFamily="34" charset="0"/>
                <a:ea typeface="Calibri" panose="020F0502020204030204" pitchFamily="34" charset="0"/>
                <a:cs typeface="Times New Roman" panose="02020603050405020304" pitchFamily="18" charset="0"/>
              </a:rPr>
              <a:t>/Simvastatine) x Simvastatine; JUPITER, Justification de l'Utilisation des Statines en Prévention Primaire: Un Essai d'Intervention Evaluant l'Essai de Rosuvastatine; LIPID, Intervention à Long Terme avec la Pravastatine dans la Maladie Ischémique; LIPS, Étude sur la Prévention de l'Intervention du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MEGA, Gestion de l'Hypercholestérolémie dans le Groupe de Prévention Primaire d'Adultes Japonais; POST-CABG, Post-Pontage Aorto-Coronarien; PROSPER, Pravastatine chez les Personnes Âgées à Risque de Maladie Vasculaire PROVE-IT, Évaluation de la Pravastatine ou l'Atorvastatine et Traitement des Infections; SHARP, Étude de la Protection Cardiaque et Rénale; TNT, Traitement de nouvelles cibles; WOSCOPS, Étude de Prévention Coronarienne de l'Ouest de l'Écosse.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11</a:t>
            </a:fld>
            <a:endParaRPr lang="en-CA"/>
          </a:p>
        </p:txBody>
      </p:sp>
    </p:spTree>
    <p:extLst>
      <p:ext uri="{BB962C8B-B14F-4D97-AF65-F5344CB8AC3E}">
        <p14:creationId xmlns:p14="http://schemas.microsoft.com/office/powerpoint/2010/main" val="226426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02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Valeurs et préférences. </a:t>
            </a:r>
            <a:r>
              <a:rPr lang="fr-FR" sz="1800" dirty="0">
                <a:effectLst/>
                <a:latin typeface="Calibri" panose="020F0502020204030204" pitchFamily="34" charset="0"/>
                <a:ea typeface="Calibri" panose="020F0502020204030204" pitchFamily="34" charset="0"/>
                <a:cs typeface="Times New Roman" panose="02020603050405020304" pitchFamily="18" charset="0"/>
              </a:rPr>
              <a:t>Bien qu'une grande partie de ce risque observé chez les femmes qui ont eu une complication liée à la grossesse puisse être due à des facteurs de risque classiques d'ASCVD, des complications telles que la prééclampsie pourraient conduire à l'ASCVD par le biais d'un vieillissement vasculaire accéléré ou d'autres voies justifiant des recherches futures supplémentaires. Q7 Les preuves sont insuffisantes pour guider les décisions concernant l'utilisation d'un traitement hypolipidémiant chez les femmes sur la base des seuls facteurs de grossesse. Les lignes directrices 2019 de l'American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Heart</a:t>
            </a:r>
            <a:r>
              <a:rPr lang="fr-FR" sz="1800" dirty="0">
                <a:effectLst/>
                <a:latin typeface="Calibri" panose="020F0502020204030204" pitchFamily="34" charset="0"/>
                <a:ea typeface="Calibri" panose="020F0502020204030204" pitchFamily="34" charset="0"/>
                <a:cs typeface="Times New Roman" panose="02020603050405020304" pitchFamily="18" charset="0"/>
              </a:rPr>
              <a:t> Association en matière de prévention des maladies cardiovasculaires27 considèrent la prééclampsie comme un facteur de risque justifiant un dépistage précoce, des interventions en faveur d'un comportement sain et, éventuellement, le passage d'une catégorie de risque limite à une catégorie de risque intermédiaire (c'est-à-dire éligible à une statine ou à un autre traitement hypolipidémiant)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7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mesure des lipides sans être à jeun est recommandée chez la plupart des adultes pour le dépistage ; cependant, pour les personnes ayant des antécédents de triglycérides &gt;4,5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la mesure des lipides à jeun est recommandée.  </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**Il est maintenant généralement préférable de suivre les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plutôt que le LDL-C lors de l'interprétation des résultats lipidiques, en particulier lorsque les TG sont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A1c, hémoglobine glyquée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FPG, glycémie à jeun ; HDL-C, cholestérol à lipoprotéines de haute densité ; LDL-C, cholestérol à lipoprotéines de basse densité ; TC, cholestérol total ; TG, triglycérides..</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Pearson et al. Lignes directrices 2021 de la Société canadienne de cardiologie sur la prise en charge de la dyslipidémie pour la prévention des maladies cardiovasculaire chez l'adulte. De : https://doi.org/10.1016/j.cjca.2021.03.016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7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835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1353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8454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6888" y="2240280"/>
            <a:ext cx="8135048" cy="1709928"/>
          </a:xfrm>
          <a:noFill/>
          <a:ln w="9525" algn="ctr">
            <a:noFill/>
            <a:miter lim="800000"/>
            <a:headEnd/>
            <a:tailEnd/>
          </a:ln>
        </p:spPr>
        <p:txBody>
          <a:bodyPr lIns="0" anchor="ctr"/>
          <a:lstStyle>
            <a:lvl1pPr marL="0" indent="0" algn="l" rtl="0" eaLnBrk="1" fontAlgn="base" hangingPunct="1">
              <a:lnSpc>
                <a:spcPct val="100000"/>
              </a:lnSpc>
              <a:spcBef>
                <a:spcPct val="0"/>
              </a:spcBef>
              <a:spcAft>
                <a:spcPct val="0"/>
              </a:spcAft>
              <a:defRPr lang="en-US" sz="2400" b="1" i="0" dirty="0" smtClean="0">
                <a:solidFill>
                  <a:schemeClr val="accent1"/>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496888" y="4572002"/>
            <a:ext cx="8135048" cy="1240293"/>
          </a:xfrm>
          <a:noFill/>
          <a:ln w="9525" algn="ctr">
            <a:noFill/>
            <a:miter lim="800000"/>
            <a:headEnd/>
            <a:tailEnd/>
          </a:ln>
        </p:spPr>
        <p:txBody>
          <a:bodyPr lIns="0"/>
          <a:lstStyle>
            <a:lvl1pPr marL="0" indent="0" algn="l" rtl="0" eaLnBrk="1" fontAlgn="base" hangingPunct="1">
              <a:lnSpc>
                <a:spcPts val="2100"/>
              </a:lnSpc>
              <a:spcBef>
                <a:spcPts val="900"/>
              </a:spcBef>
              <a:spcAft>
                <a:spcPts val="0"/>
              </a:spcAft>
              <a:buClr>
                <a:schemeClr val="accent6"/>
              </a:buClr>
              <a:buNone/>
              <a:defRPr lang="en-US" sz="1500" b="0" baseline="0" smtClean="0">
                <a:solidFill>
                  <a:schemeClr val="tx1"/>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12" name="Rectangle 11">
            <a:extLst>
              <a:ext uri="{FF2B5EF4-FFF2-40B4-BE49-F238E27FC236}">
                <a16:creationId xmlns:a16="http://schemas.microsoft.com/office/drawing/2014/main" id="{58D67FCA-9BCB-2B47-90A6-BD67C785C428}"/>
              </a:ext>
            </a:extLst>
          </p:cNvPr>
          <p:cNvSpPr/>
          <p:nvPr userDrawn="1"/>
        </p:nvSpPr>
        <p:spPr bwMode="auto">
          <a:xfrm>
            <a:off x="-1" y="1917700"/>
            <a:ext cx="8915400" cy="46038"/>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13" name="Rectangle 12">
            <a:extLst>
              <a:ext uri="{FF2B5EF4-FFF2-40B4-BE49-F238E27FC236}">
                <a16:creationId xmlns:a16="http://schemas.microsoft.com/office/drawing/2014/main" id="{F66CF8D9-BDB6-7E4B-AD6A-5996C598A1C4}"/>
              </a:ext>
            </a:extLst>
          </p:cNvPr>
          <p:cNvSpPr/>
          <p:nvPr userDrawn="1"/>
        </p:nvSpPr>
        <p:spPr bwMode="auto">
          <a:xfrm>
            <a:off x="-1" y="4249739"/>
            <a:ext cx="8915400"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8" name="Rectangle 7">
            <a:extLst>
              <a:ext uri="{FF2B5EF4-FFF2-40B4-BE49-F238E27FC236}">
                <a16:creationId xmlns:a16="http://schemas.microsoft.com/office/drawing/2014/main" id="{50000CA7-0CF0-46E0-8D44-6D0C3C5EADD4}"/>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a:t>
            </a:r>
            <a:r>
              <a:rPr lang="fr-CA" sz="675" baseline="0" noProof="0" dirty="0">
                <a:solidFill>
                  <a:schemeClr val="tx1">
                    <a:lumMod val="50000"/>
                    <a:lumOff val="50000"/>
                  </a:schemeClr>
                </a:solidFill>
              </a:rPr>
              <a:t> droits réservés</a:t>
            </a:r>
            <a:r>
              <a:rPr lang="fr-CA" sz="675" noProof="0" dirty="0">
                <a:solidFill>
                  <a:schemeClr val="tx1">
                    <a:lumMod val="50000"/>
                    <a:lumOff val="50000"/>
                  </a:schemeClr>
                </a:solidFill>
              </a:rPr>
              <a:t>. Ne pas reproduire</a:t>
            </a:r>
            <a:r>
              <a:rPr lang="en-US" sz="675" dirty="0">
                <a:solidFill>
                  <a:schemeClr val="tx1">
                    <a:lumMod val="50000"/>
                    <a:lumOff val="50000"/>
                  </a:schemeClr>
                </a:solidFill>
              </a:rPr>
              <a:t>.</a:t>
            </a:r>
          </a:p>
        </p:txBody>
      </p:sp>
    </p:spTree>
    <p:extLst>
      <p:ext uri="{BB962C8B-B14F-4D97-AF65-F5344CB8AC3E}">
        <p14:creationId xmlns:p14="http://schemas.microsoft.com/office/powerpoint/2010/main" val="104896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650" y="1150070"/>
            <a:ext cx="8397647" cy="4949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767B76C4-58E1-C746-B226-ADADE3E8E12E}"/>
              </a:ext>
            </a:extLst>
          </p:cNvPr>
          <p:cNvSpPr>
            <a:spLocks noGrp="1"/>
          </p:cNvSpPr>
          <p:nvPr>
            <p:ph type="title"/>
          </p:nvPr>
        </p:nvSpPr>
        <p:spPr>
          <a:xfrm>
            <a:off x="305991" y="114301"/>
            <a:ext cx="8264920" cy="555003"/>
          </a:xfrm>
        </p:spPr>
        <p:txBody>
          <a:bodyPr/>
          <a:lstStyle>
            <a:lvl1pPr algn="l">
              <a:defRPr/>
            </a:lvl1pPr>
          </a:lstStyle>
          <a:p>
            <a:r>
              <a:rPr lang="en-US" dirty="0"/>
              <a:t>Click to edit Master title style</a:t>
            </a:r>
          </a:p>
        </p:txBody>
      </p:sp>
      <p:sp>
        <p:nvSpPr>
          <p:cNvPr id="5" name="Text Placeholder 4">
            <a:extLst>
              <a:ext uri="{FF2B5EF4-FFF2-40B4-BE49-F238E27FC236}">
                <a16:creationId xmlns:a16="http://schemas.microsoft.com/office/drawing/2014/main" id="{1DA4F2DB-C770-412D-AB14-96A0460E5EDF}"/>
              </a:ext>
            </a:extLst>
          </p:cNvPr>
          <p:cNvSpPr>
            <a:spLocks noGrp="1"/>
          </p:cNvSpPr>
          <p:nvPr>
            <p:ph type="body" sz="quarter" idx="10"/>
          </p:nvPr>
        </p:nvSpPr>
        <p:spPr>
          <a:xfrm>
            <a:off x="305991" y="6452754"/>
            <a:ext cx="7463811" cy="252846"/>
          </a:xfrm>
        </p:spPr>
        <p:txBody>
          <a:bodyPr anchor="b"/>
          <a:lstStyle>
            <a:lvl1pPr marL="0" indent="0" algn="l">
              <a:buNone/>
              <a:defRPr sz="600"/>
            </a:lvl1pPr>
            <a:lvl2pPr algn="l">
              <a:buNone/>
              <a:defRPr sz="750"/>
            </a:lvl2pPr>
            <a:lvl3pPr algn="l">
              <a:buNone/>
              <a:defRPr sz="750"/>
            </a:lvl3pPr>
            <a:lvl4pPr algn="l">
              <a:buNone/>
              <a:defRPr sz="750"/>
            </a:lvl4pPr>
            <a:lvl5pPr algn="l">
              <a:buNone/>
              <a:defRPr sz="750"/>
            </a:lvl5pPr>
          </a:lstStyle>
          <a:p>
            <a:pPr lvl="0"/>
            <a:r>
              <a:rPr lang="en-US" dirty="0"/>
              <a:t>Click to edit Master text style</a:t>
            </a:r>
          </a:p>
        </p:txBody>
      </p:sp>
      <p:sp>
        <p:nvSpPr>
          <p:cNvPr id="6" name="Slide Number Placeholder 5">
            <a:extLst>
              <a:ext uri="{FF2B5EF4-FFF2-40B4-BE49-F238E27FC236}">
                <a16:creationId xmlns:a16="http://schemas.microsoft.com/office/drawing/2014/main" id="{523673AE-2BF0-4A02-A770-21B305B0695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91907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5848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319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4733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496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21889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4841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8494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16996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12/17/2021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31525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114300"/>
            <a:ext cx="8266111" cy="55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b"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05424" y="1082985"/>
            <a:ext cx="8482715" cy="505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t" anchorCtr="0" compatLnSpc="1">
            <a:prstTxWarp prst="textNoShape">
              <a:avLst/>
            </a:prstTxWarp>
            <a:no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Rectangle 9">
            <a:extLst>
              <a:ext uri="{FF2B5EF4-FFF2-40B4-BE49-F238E27FC236}">
                <a16:creationId xmlns:a16="http://schemas.microsoft.com/office/drawing/2014/main" id="{CC680252-9F27-3441-990B-4B2A956447CF}"/>
              </a:ext>
            </a:extLst>
          </p:cNvPr>
          <p:cNvSpPr/>
          <p:nvPr userDrawn="1"/>
        </p:nvSpPr>
        <p:spPr bwMode="auto">
          <a:xfrm>
            <a:off x="1" y="767183"/>
            <a:ext cx="6566297"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9" name="Rectangle 8">
            <a:extLst>
              <a:ext uri="{FF2B5EF4-FFF2-40B4-BE49-F238E27FC236}">
                <a16:creationId xmlns:a16="http://schemas.microsoft.com/office/drawing/2014/main" id="{875E2DCA-5279-4597-B83E-80427A42F986}"/>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 droits réservés. Ne pas reproduire.</a:t>
            </a:r>
          </a:p>
        </p:txBody>
      </p:sp>
      <p:sp>
        <p:nvSpPr>
          <p:cNvPr id="8" name="Rectangle 7">
            <a:extLst>
              <a:ext uri="{FF2B5EF4-FFF2-40B4-BE49-F238E27FC236}">
                <a16:creationId xmlns:a16="http://schemas.microsoft.com/office/drawing/2014/main" id="{3B113561-2713-4BD0-90F2-F73CFCC25F4F}"/>
              </a:ext>
            </a:extLst>
          </p:cNvPr>
          <p:cNvSpPr/>
          <p:nvPr userDrawn="1"/>
        </p:nvSpPr>
        <p:spPr>
          <a:xfrm>
            <a:off x="332497" y="6458455"/>
            <a:ext cx="7951109" cy="185820"/>
          </a:xfrm>
          <a:prstGeom prst="rect">
            <a:avLst/>
          </a:prstGeom>
        </p:spPr>
        <p:txBody>
          <a:bodyPr wrap="square">
            <a:spAutoFit/>
          </a:bodyPr>
          <a:lstStyle/>
          <a:p>
            <a:pPr lvl="0" algn="l">
              <a:lnSpc>
                <a:spcPct val="90000"/>
              </a:lnSpc>
            </a:pPr>
            <a:r>
              <a:rPr lang="en-US" sz="675" dirty="0">
                <a:solidFill>
                  <a:schemeClr val="tx1">
                    <a:lumMod val="50000"/>
                    <a:lumOff val="50000"/>
                  </a:schemeClr>
                </a:solidFill>
              </a:rPr>
              <a:t> </a:t>
            </a:r>
          </a:p>
        </p:txBody>
      </p:sp>
      <p:sp>
        <p:nvSpPr>
          <p:cNvPr id="12" name="Slide Number Placeholder 5">
            <a:extLst>
              <a:ext uri="{FF2B5EF4-FFF2-40B4-BE49-F238E27FC236}">
                <a16:creationId xmlns:a16="http://schemas.microsoft.com/office/drawing/2014/main" id="{F4D37EB9-F8BE-4594-BB9F-6303B838F6E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451937134"/>
      </p:ext>
    </p:extLst>
  </p:cSld>
  <p:clrMap bg1="lt1" tx1="dk1" bg2="lt2" tx2="dk2" accent1="accent1" accent2="accent2" accent3="accent3" accent4="accent4" accent5="accent5" accent6="accent6" hlink="hlink" folHlink="folHlink"/>
  <p:sldLayoutIdLst>
    <p:sldLayoutId id="2147483685" r:id="rId1"/>
    <p:sldLayoutId id="2147483686" r:id="rId2"/>
  </p:sldLayoutIdLst>
  <p:hf sldNum="0" hdr="0" ftr="0" dt="0"/>
  <p:txStyles>
    <p:titleStyle>
      <a:lvl1pPr algn="l" rtl="0" eaLnBrk="0" fontAlgn="base" hangingPunct="0">
        <a:lnSpc>
          <a:spcPct val="100000"/>
        </a:lnSpc>
        <a:spcBef>
          <a:spcPct val="0"/>
        </a:spcBef>
        <a:spcAft>
          <a:spcPct val="0"/>
        </a:spcAft>
        <a:defRPr lang="en-US" sz="1800" b="1" kern="1200">
          <a:solidFill>
            <a:schemeClr val="tx1"/>
          </a:solidFill>
          <a:latin typeface="+mj-lt"/>
          <a:ea typeface="+mj-ea"/>
          <a:cs typeface="+mj-cs"/>
        </a:defRPr>
      </a:lvl1pPr>
      <a:lvl2pPr algn="ctr" rtl="0" eaLnBrk="0" fontAlgn="base" hangingPunct="0">
        <a:spcBef>
          <a:spcPct val="0"/>
        </a:spcBef>
        <a:spcAft>
          <a:spcPct val="0"/>
        </a:spcAft>
        <a:defRPr sz="2400" b="1">
          <a:solidFill>
            <a:schemeClr val="tx1"/>
          </a:solidFill>
          <a:latin typeface="Arial" pitchFamily="34" charset="0"/>
        </a:defRPr>
      </a:lvl2pPr>
      <a:lvl3pPr algn="ctr" rtl="0" eaLnBrk="0" fontAlgn="base" hangingPunct="0">
        <a:spcBef>
          <a:spcPct val="0"/>
        </a:spcBef>
        <a:spcAft>
          <a:spcPct val="0"/>
        </a:spcAft>
        <a:defRPr sz="2400" b="1">
          <a:solidFill>
            <a:schemeClr val="tx1"/>
          </a:solidFill>
          <a:latin typeface="Arial" pitchFamily="34" charset="0"/>
        </a:defRPr>
      </a:lvl3pPr>
      <a:lvl4pPr algn="ctr" rtl="0" eaLnBrk="0" fontAlgn="base" hangingPunct="0">
        <a:spcBef>
          <a:spcPct val="0"/>
        </a:spcBef>
        <a:spcAft>
          <a:spcPct val="0"/>
        </a:spcAft>
        <a:defRPr sz="2400" b="1">
          <a:solidFill>
            <a:schemeClr val="tx1"/>
          </a:solidFill>
          <a:latin typeface="Arial" pitchFamily="34" charset="0"/>
        </a:defRPr>
      </a:lvl4pPr>
      <a:lvl5pPr algn="ctr" rtl="0" eaLnBrk="0" fontAlgn="base" hangingPunct="0">
        <a:spcBef>
          <a:spcPct val="0"/>
        </a:spcBef>
        <a:spcAft>
          <a:spcPct val="0"/>
        </a:spcAft>
        <a:defRPr sz="2400" b="1">
          <a:solidFill>
            <a:schemeClr val="tx1"/>
          </a:solidFill>
          <a:latin typeface="Arial" pitchFamily="34" charset="0"/>
        </a:defRPr>
      </a:lvl5pPr>
      <a:lvl6pPr marL="342900" algn="ctr" rtl="0" fontAlgn="base">
        <a:spcBef>
          <a:spcPct val="0"/>
        </a:spcBef>
        <a:spcAft>
          <a:spcPct val="0"/>
        </a:spcAft>
        <a:defRPr sz="2400" b="1">
          <a:solidFill>
            <a:schemeClr val="tx1"/>
          </a:solidFill>
          <a:latin typeface="Arial" pitchFamily="34" charset="0"/>
        </a:defRPr>
      </a:lvl6pPr>
      <a:lvl7pPr marL="685800" algn="ctr" rtl="0" fontAlgn="base">
        <a:spcBef>
          <a:spcPct val="0"/>
        </a:spcBef>
        <a:spcAft>
          <a:spcPct val="0"/>
        </a:spcAft>
        <a:defRPr sz="2400" b="1">
          <a:solidFill>
            <a:schemeClr val="tx1"/>
          </a:solidFill>
          <a:latin typeface="Arial" pitchFamily="34" charset="0"/>
        </a:defRPr>
      </a:lvl7pPr>
      <a:lvl8pPr marL="1028700" algn="ctr" rtl="0" fontAlgn="base">
        <a:spcBef>
          <a:spcPct val="0"/>
        </a:spcBef>
        <a:spcAft>
          <a:spcPct val="0"/>
        </a:spcAft>
        <a:defRPr sz="2400" b="1">
          <a:solidFill>
            <a:schemeClr val="tx1"/>
          </a:solidFill>
          <a:latin typeface="Arial" pitchFamily="34" charset="0"/>
        </a:defRPr>
      </a:lvl8pPr>
      <a:lvl9pPr marL="1371600" algn="ctr" rtl="0" fontAlgn="base">
        <a:spcBef>
          <a:spcPct val="0"/>
        </a:spcBef>
        <a:spcAft>
          <a:spcPct val="0"/>
        </a:spcAft>
        <a:defRPr sz="2400" b="1">
          <a:solidFill>
            <a:schemeClr val="tx1"/>
          </a:solidFill>
          <a:latin typeface="Arial" pitchFamily="34" charset="0"/>
        </a:defRPr>
      </a:lvl9pPr>
    </p:titleStyle>
    <p:bodyStyle>
      <a:lvl1pPr marL="171450" indent="-171450" algn="l" rtl="0" eaLnBrk="0" fontAlgn="base" hangingPunct="0">
        <a:lnSpc>
          <a:spcPct val="100000"/>
        </a:lnSpc>
        <a:spcBef>
          <a:spcPts val="0"/>
        </a:spcBef>
        <a:spcAft>
          <a:spcPts val="450"/>
        </a:spcAft>
        <a:buClr>
          <a:schemeClr val="accent1"/>
        </a:buClr>
        <a:buFont typeface="Arial" charset="0"/>
        <a:buChar char="•"/>
        <a:tabLst/>
        <a:defRPr lang="en-US" sz="1500" kern="1200">
          <a:solidFill>
            <a:schemeClr val="tx1"/>
          </a:solidFill>
          <a:latin typeface="+mn-lt"/>
          <a:ea typeface="+mn-ea"/>
          <a:cs typeface="+mn-cs"/>
        </a:defRPr>
      </a:lvl1pPr>
      <a:lvl2pPr marL="410766" indent="-239316" algn="l" rtl="0" eaLnBrk="0" fontAlgn="base" hangingPunct="0">
        <a:lnSpc>
          <a:spcPct val="100000"/>
        </a:lnSpc>
        <a:spcBef>
          <a:spcPts val="0"/>
        </a:spcBef>
        <a:spcAft>
          <a:spcPts val="450"/>
        </a:spcAft>
        <a:buClr>
          <a:schemeClr val="accent1"/>
        </a:buClr>
        <a:buFont typeface="Arial" charset="0"/>
        <a:buChar char="–"/>
        <a:tabLst/>
        <a:defRPr lang="en-US" sz="1350" kern="1200">
          <a:solidFill>
            <a:schemeClr val="tx1"/>
          </a:solidFill>
          <a:latin typeface="+mn-lt"/>
          <a:ea typeface="+mn-ea"/>
          <a:cs typeface="+mn-cs"/>
        </a:defRPr>
      </a:lvl2pPr>
      <a:lvl3pPr marL="601266" indent="-171450" algn="l" rtl="0" eaLnBrk="0" fontAlgn="base" hangingPunct="0">
        <a:lnSpc>
          <a:spcPct val="100000"/>
        </a:lnSpc>
        <a:spcBef>
          <a:spcPts val="0"/>
        </a:spcBef>
        <a:spcAft>
          <a:spcPts val="450"/>
        </a:spcAft>
        <a:buClr>
          <a:schemeClr val="accent1"/>
        </a:buClr>
        <a:buFont typeface="Arial" charset="0"/>
        <a:buChar char="•"/>
        <a:tabLst/>
        <a:defRPr lang="en-US" sz="1200" kern="1200">
          <a:solidFill>
            <a:schemeClr val="tx1"/>
          </a:solidFill>
          <a:latin typeface="+mn-lt"/>
          <a:ea typeface="+mn-ea"/>
          <a:cs typeface="+mn-cs"/>
        </a:defRPr>
      </a:lvl3pPr>
      <a:lvl4pPr marL="688181" indent="-172641" algn="l" rtl="0" eaLnBrk="0" fontAlgn="base" hangingPunct="0">
        <a:lnSpc>
          <a:spcPct val="100000"/>
        </a:lnSpc>
        <a:spcBef>
          <a:spcPts val="0"/>
        </a:spcBef>
        <a:spcAft>
          <a:spcPts val="450"/>
        </a:spcAft>
        <a:buClr>
          <a:schemeClr val="accent1"/>
        </a:buClr>
        <a:buFont typeface="Arial" charset="0"/>
        <a:buChar char="–"/>
        <a:tabLst/>
        <a:defRPr lang="en-US" sz="1050" kern="1200">
          <a:solidFill>
            <a:schemeClr val="tx1"/>
          </a:solidFill>
          <a:latin typeface="+mn-lt"/>
          <a:ea typeface="+mn-ea"/>
          <a:cs typeface="+mn-cs"/>
        </a:defRPr>
      </a:lvl4pPr>
      <a:lvl5pPr marL="859631" indent="-171450" algn="l" rtl="0" eaLnBrk="0" fontAlgn="base" hangingPunct="0">
        <a:lnSpc>
          <a:spcPct val="100000"/>
        </a:lnSpc>
        <a:spcBef>
          <a:spcPts val="0"/>
        </a:spcBef>
        <a:spcAft>
          <a:spcPts val="450"/>
        </a:spcAft>
        <a:buClr>
          <a:schemeClr val="accent1"/>
        </a:buClr>
        <a:buFont typeface="Arial" charset="0"/>
        <a:buChar char="•"/>
        <a:tabLst/>
        <a:defRPr lang="en-US" sz="900" kern="1200" dirty="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15.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38.png"/><Relationship Id="rId12"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0.svg"/><Relationship Id="rId5" Type="http://schemas.openxmlformats.org/officeDocument/2006/relationships/image" Target="../media/image36.pn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0.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72.jpe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81.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5.sv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9">
            <a:alpha val="63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88C6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3D57AD-CCB1-4DDC-AB76-B047DE59FA9A}"/>
              </a:ext>
            </a:extLst>
          </p:cNvPr>
          <p:cNvSpPr/>
          <p:nvPr/>
        </p:nvSpPr>
        <p:spPr>
          <a:xfrm>
            <a:off x="1828800" y="2782392"/>
            <a:ext cx="7325831"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4AA7BA"/>
                </a:solidFill>
                <a:effectLst/>
                <a:uLnTx/>
                <a:uFillTx/>
                <a:latin typeface="Arial Narrow" panose="020B0606020202030204" pitchFamily="34" charset="0"/>
                <a:ea typeface="+mn-ea"/>
                <a:cs typeface="+mn-cs"/>
              </a:rPr>
              <a:t>Dyslipidémie en soins primaires : </a:t>
            </a:r>
            <a:r>
              <a:rPr lang="fr-FR" sz="2600" b="1" dirty="0">
                <a:solidFill>
                  <a:srgbClr val="E35921"/>
                </a:solidFill>
                <a:latin typeface="Arial Narrow" panose="020B0606020202030204" pitchFamily="34" charset="0"/>
              </a:rPr>
              <a:t>Implications des lignes directrices 2021 de la </a:t>
            </a:r>
          </a:p>
          <a:p>
            <a:pPr marL="0" marR="0" lvl="0" indent="0" algn="ctr" defTabSz="457200" rtl="0" eaLnBrk="1" fontAlgn="auto" latinLnBrk="0" hangingPunct="1">
              <a:lnSpc>
                <a:spcPct val="100000"/>
              </a:lnSpc>
              <a:spcBef>
                <a:spcPts val="0"/>
              </a:spcBef>
              <a:spcAft>
                <a:spcPts val="0"/>
              </a:spcAft>
              <a:buClrTx/>
              <a:buSzTx/>
              <a:buFontTx/>
              <a:buNone/>
              <a:tabLst/>
              <a:defRPr/>
            </a:pPr>
            <a:r>
              <a:rPr lang="fr-FR" sz="2600" b="1" dirty="0">
                <a:solidFill>
                  <a:srgbClr val="E35921"/>
                </a:solidFill>
                <a:latin typeface="Arial Narrow" panose="020B0606020202030204" pitchFamily="34" charset="0"/>
              </a:rPr>
              <a:t>SCC sur la dyslipidémie</a:t>
            </a:r>
            <a:endParaRPr lang="en-US" sz="2600" b="1" dirty="0">
              <a:solidFill>
                <a:srgbClr val="E35921"/>
              </a:solidFill>
              <a:latin typeface="Arial Narrow" panose="020B0606020202030204" pitchFamily="34" charset="0"/>
            </a:endParaRP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81418"/>
            <a:ext cx="8981763" cy="830997"/>
          </a:xfrm>
          <a:prstGeom prst="rect">
            <a:avLst/>
          </a:prstGeom>
          <a:noFill/>
        </p:spPr>
        <p:txBody>
          <a:bodyPr wrap="square" rtlCol="0">
            <a:spAutoFit/>
          </a:bodyPr>
          <a:lstStyle/>
          <a:p>
            <a:pPr lvl="0" algn="ctr" defTabSz="457200">
              <a:defRPr/>
            </a:pPr>
            <a:r>
              <a:rPr lang="fr-FR" sz="2400" b="1" dirty="0">
                <a:solidFill>
                  <a:prstClr val="white"/>
                </a:solidFill>
                <a:latin typeface="Arial Narrow" panose="020B0606020202030204" pitchFamily="34" charset="0"/>
              </a:rPr>
              <a:t>Preuve que le LDL-C est une priorité principale </a:t>
            </a:r>
          </a:p>
          <a:p>
            <a:pPr lvl="0" algn="ctr" defTabSz="457200">
              <a:defRPr/>
            </a:pPr>
            <a:r>
              <a:rPr lang="fr-FR" sz="2400" b="1" dirty="0">
                <a:solidFill>
                  <a:prstClr val="white"/>
                </a:solidFill>
                <a:latin typeface="Arial Narrow" panose="020B0606020202030204" pitchFamily="34" charset="0"/>
              </a:rPr>
              <a:t>pour la réduction des risques</a:t>
            </a:r>
            <a:endParaRPr lang="en-US" sz="2400" b="1" dirty="0">
              <a:solidFill>
                <a:prstClr val="white"/>
              </a:solidFill>
              <a:latin typeface="Arial Narrow" panose="020B0606020202030204" pitchFamily="34" charset="0"/>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79063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i="0" u="none" strike="noStrike" kern="1200" cap="none" spc="0" normalizeH="0" baseline="0" noProof="0" dirty="0">
                <a:ln>
                  <a:noFill/>
                </a:ln>
                <a:solidFill>
                  <a:prstClr val="white"/>
                </a:solidFill>
                <a:effectLst/>
                <a:uLnTx/>
                <a:uFillTx/>
                <a:latin typeface="Arial Narrow" panose="020B0606020202030204" pitchFamily="34" charset="0"/>
              </a:rPr>
              <a:t>Stone NJ, et al. </a:t>
            </a:r>
            <a:r>
              <a:rPr kumimoji="0" lang="en-US" sz="900" i="0" u="none" strike="noStrike" kern="1200" cap="none" spc="0" normalizeH="0" baseline="0" noProof="0" dirty="0">
                <a:ln>
                  <a:noFill/>
                </a:ln>
                <a:solidFill>
                  <a:prstClr val="white"/>
                </a:solidFill>
                <a:effectLst/>
                <a:uLnTx/>
                <a:uFillTx/>
                <a:latin typeface="Arial Narrow" panose="020B0606020202030204" pitchFamily="34" charset="0"/>
              </a:rPr>
              <a:t>The 2018 AHA/ACC/Multi-Society Cholesterol guidelines: Looking at past, present and future, Progress in Cardiovascular Diseases, Volume 62, Issue 5, 2019, 375-383,</a:t>
            </a:r>
            <a:endParaRPr kumimoji="0" lang="en-CA" sz="900"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0594FD12-8F51-43A1-83E4-0CE24BD8E594}"/>
              </a:ext>
            </a:extLst>
          </p:cNvPr>
          <p:cNvSpPr/>
          <p:nvPr/>
        </p:nvSpPr>
        <p:spPr>
          <a:xfrm>
            <a:off x="192797" y="5963096"/>
            <a:ext cx="191270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ECR :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essais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cliniques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randomisés</a:t>
            </a:r>
            <a:endPar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F471E9B1-F034-4951-8039-5EE3E2382FCE}"/>
              </a:ext>
            </a:extLst>
          </p:cNvPr>
          <p:cNvSpPr txBox="1"/>
          <p:nvPr/>
        </p:nvSpPr>
        <p:spPr>
          <a:xfrm>
            <a:off x="6112133" y="4032031"/>
            <a:ext cx="2949371" cy="1569660"/>
          </a:xfrm>
          <a:prstGeom prst="rect">
            <a:avLst/>
          </a:prstGeom>
          <a:noFill/>
        </p:spPr>
        <p:txBody>
          <a:bodyPr wrap="square" rtlCol="0">
            <a:spAutoFit/>
          </a:bodyPr>
          <a:lstStyle/>
          <a:p>
            <a:pPr lvl="0" algn="ctr" defTabSz="914400">
              <a:defRPr/>
            </a:pPr>
            <a:r>
              <a:rPr lang="fr-FR" sz="2400" b="1" dirty="0">
                <a:solidFill>
                  <a:srgbClr val="265A64"/>
                </a:solidFill>
                <a:latin typeface="Arial Narrow" panose="020B0606020202030204" pitchFamily="34" charset="0"/>
              </a:rPr>
              <a:t>La réduction du LDL-C reste l'objectif principal des directives.</a:t>
            </a:r>
            <a:endPar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endParaRPr>
          </a:p>
        </p:txBody>
      </p:sp>
      <p:sp>
        <p:nvSpPr>
          <p:cNvPr id="26" name="TextBox 25">
            <a:extLst>
              <a:ext uri="{FF2B5EF4-FFF2-40B4-BE49-F238E27FC236}">
                <a16:creationId xmlns:a16="http://schemas.microsoft.com/office/drawing/2014/main" id="{02C5CEA0-CA1E-42EC-935C-EBE1C17CAEFE}"/>
              </a:ext>
            </a:extLst>
          </p:cNvPr>
          <p:cNvSpPr txBox="1"/>
          <p:nvPr/>
        </p:nvSpPr>
        <p:spPr>
          <a:xfrm>
            <a:off x="137379" y="1407128"/>
            <a:ext cx="5969706" cy="4278094"/>
          </a:xfrm>
          <a:prstGeom prst="rect">
            <a:avLst/>
          </a:prstGeom>
          <a:solidFill>
            <a:srgbClr val="B8DAE2"/>
          </a:solidFill>
        </p:spPr>
        <p:txBody>
          <a:bodyPr wrap="square" rtlCol="0" anchor="ctr">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b="1" dirty="0">
              <a:solidFill>
                <a:srgbClr val="265A64"/>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compromet 75 % du cholestérol transporté par les lipoprotéines circulantes contenant de l'</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apo</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a:t>
            </a:r>
          </a:p>
          <a:p>
            <a:pPr marR="0" lvl="0" algn="l" defTabSz="457200" rtl="0" eaLnBrk="1" fontAlgn="auto" latinLnBrk="0" hangingPunct="1">
              <a:lnSpc>
                <a:spcPct val="100000"/>
              </a:lnSpc>
              <a:spcBef>
                <a:spcPts val="0"/>
              </a:spcBef>
              <a:spcAft>
                <a:spcPts val="600"/>
              </a:spcAft>
              <a:buClr>
                <a:srgbClr val="F68D58"/>
              </a:buClr>
              <a:buSzTx/>
              <a:tabLst/>
              <a:defRPr/>
            </a:pPr>
            <a:endParaRPr kumimoji="0" lang="en-CA"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lang="fr-FR" sz="2400" dirty="0">
                <a:solidFill>
                  <a:prstClr val="black"/>
                </a:solidFill>
                <a:latin typeface="Arial Narrow" panose="020B0606020202030204" pitchFamily="34" charset="0"/>
              </a:rPr>
              <a:t>Le LDL-C répond à plusieurs critères de causalité liés aux MVAS</a:t>
            </a: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endParaRPr lang="en-CA" dirty="0">
              <a:solidFill>
                <a:prstClr val="black"/>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58651"/>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est le paramètre lipidique le plus étudié dans les ECR et la première priorité pour le traitement hypolipémiant</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3" name="Picture 2" descr="A picture containing application&#10;&#10;Description automatically generated">
            <a:extLst>
              <a:ext uri="{FF2B5EF4-FFF2-40B4-BE49-F238E27FC236}">
                <a16:creationId xmlns:a16="http://schemas.microsoft.com/office/drawing/2014/main" id="{74B41298-1A40-4580-B2A9-A70FD769B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932" y="1693225"/>
            <a:ext cx="3224968" cy="2477179"/>
          </a:xfrm>
          <a:prstGeom prst="rect">
            <a:avLst/>
          </a:prstGeom>
        </p:spPr>
      </p:pic>
    </p:spTree>
    <p:extLst>
      <p:ext uri="{BB962C8B-B14F-4D97-AF65-F5344CB8AC3E}">
        <p14:creationId xmlns:p14="http://schemas.microsoft.com/office/powerpoint/2010/main" val="34812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3629"/>
            <a:ext cx="8981763" cy="954107"/>
          </a:xfrm>
          <a:prstGeom prst="rect">
            <a:avLst/>
          </a:prstGeom>
          <a:noFill/>
        </p:spPr>
        <p:txBody>
          <a:bodyPr wrap="square" rtlCol="0">
            <a:spAutoFit/>
          </a:bodyPr>
          <a:lstStyle/>
          <a:p>
            <a:pPr algn="ctr"/>
            <a:r>
              <a:rPr lang="fr-CA" sz="2800" b="1" dirty="0">
                <a:solidFill>
                  <a:schemeClr val="bg1"/>
                </a:solidFill>
                <a:latin typeface="Arial Narrow" panose="020B0606020202030204" pitchFamily="34" charset="0"/>
              </a:rPr>
              <a:t>Le C-LDL circulant est fortement associé à une augmentation du risque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3916457" cy="2308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Eur Heart J. 2017 Apr 24.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eurheartj</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/ehx144.</a:t>
            </a:r>
          </a:p>
        </p:txBody>
      </p:sp>
      <p:pic>
        <p:nvPicPr>
          <p:cNvPr id="11" name="Picture 10">
            <a:extLst>
              <a:ext uri="{FF2B5EF4-FFF2-40B4-BE49-F238E27FC236}">
                <a16:creationId xmlns:a16="http://schemas.microsoft.com/office/drawing/2014/main" id="{4C332E8A-A256-492D-AFA0-857302E420A4}"/>
              </a:ext>
            </a:extLst>
          </p:cNvPr>
          <p:cNvPicPr>
            <a:picLocks noChangeAspect="1"/>
          </p:cNvPicPr>
          <p:nvPr/>
        </p:nvPicPr>
        <p:blipFill>
          <a:blip r:embed="rId4"/>
          <a:stretch>
            <a:fillRect/>
          </a:stretch>
        </p:blipFill>
        <p:spPr>
          <a:xfrm>
            <a:off x="502156" y="1188222"/>
            <a:ext cx="8139688" cy="4905776"/>
          </a:xfrm>
          <a:prstGeom prst="rect">
            <a:avLst/>
          </a:prstGeom>
        </p:spPr>
      </p:pic>
      <p:sp>
        <p:nvSpPr>
          <p:cNvPr id="12" name="Rectangle 11">
            <a:extLst>
              <a:ext uri="{FF2B5EF4-FFF2-40B4-BE49-F238E27FC236}">
                <a16:creationId xmlns:a16="http://schemas.microsoft.com/office/drawing/2014/main" id="{6993AA5A-DB75-491F-9730-E73AA087623C}"/>
              </a:ext>
            </a:extLst>
          </p:cNvPr>
          <p:cNvSpPr/>
          <p:nvPr/>
        </p:nvSpPr>
        <p:spPr>
          <a:xfrm>
            <a:off x="129117" y="5832135"/>
            <a:ext cx="2781531" cy="246221"/>
          </a:xfrm>
          <a:prstGeom prst="rect">
            <a:avLst/>
          </a:prstGeom>
        </p:spPr>
        <p:txBody>
          <a:bodyPr wrap="none">
            <a:spAutoFit/>
          </a:bodyPr>
          <a:lstStyle/>
          <a:p>
            <a:r>
              <a:rPr lang="en-CA" sz="1000" b="1" dirty="0">
                <a:solidFill>
                  <a:schemeClr val="tx1">
                    <a:lumMod val="75000"/>
                    <a:lumOff val="25000"/>
                  </a:schemeClr>
                </a:solidFill>
                <a:latin typeface="Arial Narrow" panose="020B0606020202030204" pitchFamily="34" charset="0"/>
              </a:rPr>
              <a:t>MCVAS : </a:t>
            </a:r>
            <a:r>
              <a:rPr lang="en-CA" sz="1000" b="1" dirty="0" err="1">
                <a:solidFill>
                  <a:schemeClr val="tx1">
                    <a:lumMod val="75000"/>
                    <a:lumOff val="25000"/>
                  </a:schemeClr>
                </a:solidFill>
                <a:latin typeface="Arial Narrow" panose="020B0606020202030204" pitchFamily="34" charset="0"/>
              </a:rPr>
              <a:t>Maladie</a:t>
            </a:r>
            <a:r>
              <a:rPr lang="en-CA" sz="1000" b="1" dirty="0">
                <a:solidFill>
                  <a:schemeClr val="tx1">
                    <a:lumMod val="75000"/>
                    <a:lumOff val="25000"/>
                  </a:schemeClr>
                </a:solidFill>
                <a:latin typeface="Arial Narrow" panose="020B0606020202030204" pitchFamily="34" charset="0"/>
              </a:rPr>
              <a:t> </a:t>
            </a:r>
            <a:r>
              <a:rPr lang="en-CA" sz="1000" b="1" dirty="0" err="1">
                <a:solidFill>
                  <a:schemeClr val="tx1">
                    <a:lumMod val="75000"/>
                    <a:lumOff val="25000"/>
                  </a:schemeClr>
                </a:solidFill>
                <a:latin typeface="Arial Narrow" panose="020B0606020202030204" pitchFamily="34" charset="0"/>
              </a:rPr>
              <a:t>cardiovasculaire</a:t>
            </a:r>
            <a:r>
              <a:rPr lang="en-CA" sz="1000" b="1" dirty="0">
                <a:solidFill>
                  <a:schemeClr val="tx1">
                    <a:lumMod val="75000"/>
                    <a:lumOff val="25000"/>
                  </a:schemeClr>
                </a:solidFill>
                <a:latin typeface="Arial Narrow" panose="020B0606020202030204" pitchFamily="34" charset="0"/>
              </a:rPr>
              <a:t> athéroscléreuse</a:t>
            </a:r>
          </a:p>
        </p:txBody>
      </p:sp>
      <p:sp>
        <p:nvSpPr>
          <p:cNvPr id="13" name="Rectangle 12">
            <a:extLst>
              <a:ext uri="{FF2B5EF4-FFF2-40B4-BE49-F238E27FC236}">
                <a16:creationId xmlns:a16="http://schemas.microsoft.com/office/drawing/2014/main" id="{0DE0DC7A-DA7F-4BBD-A56E-EDE012A334A3}"/>
              </a:ext>
            </a:extLst>
          </p:cNvPr>
          <p:cNvSpPr/>
          <p:nvPr/>
        </p:nvSpPr>
        <p:spPr>
          <a:xfrm>
            <a:off x="1325908" y="1447598"/>
            <a:ext cx="3850341" cy="1077218"/>
          </a:xfrm>
          <a:prstGeom prst="rect">
            <a:avLst/>
          </a:prstGeom>
          <a:solidFill>
            <a:srgbClr val="D2EEFA"/>
          </a:solidFill>
        </p:spPr>
        <p:txBody>
          <a:bodyPr wrap="square">
            <a:spAutoFit/>
          </a:bodyPr>
          <a:lstStyle/>
          <a:p>
            <a:pPr algn="ctr"/>
            <a:r>
              <a:rPr lang="fr-CA" sz="1600" dirty="0">
                <a:latin typeface="Arial Narrow" panose="020B0606020202030204" pitchFamily="34" charset="0"/>
              </a:rPr>
              <a:t>Association causale continue dépendante de la dose et log-linéaire entre le degré de variation absolue du taux de C-LDL et le risque à vie de coronaropathie</a:t>
            </a:r>
          </a:p>
        </p:txBody>
      </p:sp>
    </p:spTree>
    <p:extLst>
      <p:ext uri="{BB962C8B-B14F-4D97-AF65-F5344CB8AC3E}">
        <p14:creationId xmlns:p14="http://schemas.microsoft.com/office/powerpoint/2010/main" val="2528830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endParaRPr kumimoji="0" lang="en-US"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dans la prévention primaire</a:t>
            </a:r>
            <a:endParaRPr kumimoji="0" lang="en-US"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2199765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37310" y="96125"/>
            <a:ext cx="850669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Qui doit-on dépister pour la dyslipidémie chez les adultes à risque</a:t>
            </a:r>
          </a:p>
        </p:txBody>
      </p:sp>
      <p:sp>
        <p:nvSpPr>
          <p:cNvPr id="24" name="Text Box 29">
            <a:extLst>
              <a:ext uri="{FF2B5EF4-FFF2-40B4-BE49-F238E27FC236}">
                <a16:creationId xmlns:a16="http://schemas.microsoft.com/office/drawing/2014/main" id="{9C44553A-8455-4F71-99F9-AD77A0519F2F}"/>
              </a:ext>
            </a:extLst>
          </p:cNvPr>
          <p:cNvSpPr txBox="1">
            <a:spLocks noChangeArrowheads="1"/>
          </p:cNvSpPr>
          <p:nvPr/>
        </p:nvSpPr>
        <p:spPr bwMode="auto">
          <a:xfrm>
            <a:off x="82496" y="6345965"/>
            <a:ext cx="7914348" cy="553998"/>
          </a:xfrm>
          <a:prstGeom prst="rect">
            <a:avLst/>
          </a:prstGeom>
          <a:noFill/>
          <a:ln w="9525">
            <a:noFill/>
            <a:miter lim="800000"/>
            <a:headEnd/>
            <a:tailEnd/>
          </a:ln>
        </p:spPr>
        <p:txBody>
          <a:bodyPr wrap="square">
            <a:spAutoFit/>
          </a:bodyPr>
          <a:lstStyle/>
          <a:p>
            <a:pPr lvl="0" defTabSz="914400">
              <a:tabLst>
                <a:tab pos="8077200" algn="l"/>
              </a:tabLst>
              <a:defRPr/>
            </a:pP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D’après</a:t>
            </a:r>
            <a:r>
              <a:rPr lang="en-CA" sz="600" dirty="0">
                <a:solidFill>
                  <a:prstClr val="white"/>
                </a:solidFill>
                <a:latin typeface="Arial Narrow" panose="020B0606020202030204" pitchFamily="34" charset="0"/>
              </a:rPr>
              <a:t> les </a:t>
            </a:r>
            <a:r>
              <a:rPr lang="en-CA" sz="600" dirty="0" err="1">
                <a:solidFill>
                  <a:prstClr val="white"/>
                </a:solidFill>
                <a:latin typeface="Arial Narrow" panose="020B0606020202030204" pitchFamily="34" charset="0"/>
              </a:rPr>
              <a:t>lignes</a:t>
            </a:r>
            <a:r>
              <a:rPr lang="en-CA" sz="600" dirty="0">
                <a:solidFill>
                  <a:prstClr val="white"/>
                </a:solidFill>
                <a:latin typeface="Arial Narrow" panose="020B0606020202030204" pitchFamily="34" charset="0"/>
              </a:rPr>
              <a:t> directrices 2021 de la Société </a:t>
            </a:r>
            <a:r>
              <a:rPr lang="en-CA" sz="600" dirty="0" err="1">
                <a:solidFill>
                  <a:prstClr val="white"/>
                </a:solidFill>
                <a:latin typeface="Arial Narrow" panose="020B0606020202030204" pitchFamily="34" charset="0"/>
              </a:rPr>
              <a:t>canadienne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cardiologie</a:t>
            </a:r>
            <a:r>
              <a:rPr lang="en-CA" sz="600" dirty="0">
                <a:solidFill>
                  <a:prstClr val="white"/>
                </a:solidFill>
                <a:latin typeface="Arial Narrow" panose="020B0606020202030204" pitchFamily="34" charset="0"/>
              </a:rPr>
              <a:t> sur la prise </a:t>
            </a:r>
            <a:r>
              <a:rPr lang="en-CA" sz="600" dirty="0" err="1">
                <a:solidFill>
                  <a:prstClr val="white"/>
                </a:solidFill>
                <a:latin typeface="Arial Narrow" panose="020B0606020202030204" pitchFamily="34" charset="0"/>
              </a:rPr>
              <a:t>en</a:t>
            </a:r>
            <a:r>
              <a:rPr lang="en-CA" sz="600" dirty="0">
                <a:solidFill>
                  <a:prstClr val="white"/>
                </a:solidFill>
                <a:latin typeface="Arial Narrow" panose="020B0606020202030204" pitchFamily="34" charset="0"/>
              </a:rPr>
              <a:t> charge de la </a:t>
            </a:r>
            <a:r>
              <a:rPr lang="en-CA" sz="600" dirty="0" err="1">
                <a:solidFill>
                  <a:prstClr val="white"/>
                </a:solidFill>
                <a:latin typeface="Arial Narrow" panose="020B0606020202030204" pitchFamily="34" charset="0"/>
              </a:rPr>
              <a:t>dyslipidémie</a:t>
            </a:r>
            <a:r>
              <a:rPr lang="en-CA" sz="600" dirty="0">
                <a:solidFill>
                  <a:prstClr val="white"/>
                </a:solidFill>
                <a:latin typeface="Arial Narrow" panose="020B0606020202030204" pitchFamily="34" charset="0"/>
              </a:rPr>
              <a:t> pour la </a:t>
            </a:r>
            <a:r>
              <a:rPr lang="en-CA" sz="600" dirty="0" err="1">
                <a:solidFill>
                  <a:prstClr val="white"/>
                </a:solidFill>
                <a:latin typeface="Arial Narrow" panose="020B0606020202030204" pitchFamily="34" charset="0"/>
              </a:rPr>
              <a:t>prévention</a:t>
            </a:r>
            <a:r>
              <a:rPr lang="en-CA" sz="600" dirty="0">
                <a:solidFill>
                  <a:prstClr val="white"/>
                </a:solidFill>
                <a:latin typeface="Arial Narrow" panose="020B0606020202030204" pitchFamily="34" charset="0"/>
              </a:rPr>
              <a:t> des maladies </a:t>
            </a:r>
            <a:r>
              <a:rPr lang="en-CA" sz="600" dirty="0" err="1">
                <a:solidFill>
                  <a:prstClr val="white"/>
                </a:solidFill>
                <a:latin typeface="Arial Narrow" panose="020B0606020202030204" pitchFamily="34" charset="0"/>
              </a:rPr>
              <a:t>cardiovasculaires</a:t>
            </a:r>
            <a:r>
              <a:rPr lang="en-CA" sz="600" dirty="0">
                <a:solidFill>
                  <a:prstClr val="white"/>
                </a:solidFill>
                <a:latin typeface="Arial Narrow" panose="020B0606020202030204" pitchFamily="34" charset="0"/>
              </a:rPr>
              <a:t> chez </a:t>
            </a:r>
            <a:r>
              <a:rPr lang="en-CA" sz="600" dirty="0" err="1">
                <a:solidFill>
                  <a:prstClr val="white"/>
                </a:solidFill>
                <a:latin typeface="Arial Narrow" panose="020B0606020202030204" pitchFamily="34" charset="0"/>
              </a:rPr>
              <a:t>l’adulte</a:t>
            </a:r>
            <a:r>
              <a:rPr lang="en-CA" sz="600" dirty="0">
                <a:solidFill>
                  <a:prstClr val="white"/>
                </a:solidFill>
                <a:latin typeface="Arial Narrow" panose="020B0606020202030204" pitchFamily="34" charset="0"/>
              </a:rPr>
              <a:t>.</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 Parents au premier </a:t>
            </a:r>
            <a:r>
              <a:rPr lang="en-CA" sz="600" dirty="0" err="1">
                <a:solidFill>
                  <a:prstClr val="white"/>
                </a:solidFill>
                <a:latin typeface="Arial Narrow" panose="020B0606020202030204" pitchFamily="34" charset="0"/>
              </a:rPr>
              <a:t>degré</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55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hommes et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65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femmes). </a:t>
            </a:r>
            <a:r>
              <a:rPr lang="en-CA" sz="600" dirty="0" err="1">
                <a:solidFill>
                  <a:prstClr val="white"/>
                </a:solidFill>
                <a:latin typeface="Arial Narrow" panose="020B0606020202030204" pitchFamily="34" charset="0"/>
              </a:rPr>
              <a:t>DFGe</a:t>
            </a:r>
            <a:r>
              <a:rPr lang="en-CA" sz="600" dirty="0">
                <a:solidFill>
                  <a:prstClr val="white"/>
                </a:solidFill>
                <a:latin typeface="Arial Narrow" panose="020B0606020202030204" pitchFamily="34" charset="0"/>
              </a:rPr>
              <a:t> : </a:t>
            </a:r>
            <a:r>
              <a:rPr lang="en-CA" sz="600" dirty="0" err="1">
                <a:solidFill>
                  <a:prstClr val="white"/>
                </a:solidFill>
                <a:latin typeface="Arial Narrow" panose="020B0606020202030204" pitchFamily="34" charset="0"/>
              </a:rPr>
              <a:t>débit</a:t>
            </a:r>
            <a:r>
              <a:rPr lang="en-CA" sz="600" dirty="0">
                <a:solidFill>
                  <a:prstClr val="white"/>
                </a:solidFill>
                <a:latin typeface="Arial Narrow" panose="020B0606020202030204" pitchFamily="34" charset="0"/>
              </a:rPr>
              <a:t> de filtration </a:t>
            </a:r>
            <a:r>
              <a:rPr lang="en-CA" sz="600" dirty="0" err="1">
                <a:solidFill>
                  <a:prstClr val="white"/>
                </a:solidFill>
                <a:latin typeface="Arial Narrow" panose="020B0606020202030204" pitchFamily="34" charset="0"/>
              </a:rPr>
              <a:t>glomérulaire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estimé</a:t>
            </a:r>
            <a:r>
              <a:rPr lang="en-CA" sz="600" dirty="0">
                <a:solidFill>
                  <a:prstClr val="white"/>
                </a:solidFill>
                <a:latin typeface="Arial Narrow" panose="020B0606020202030204" pitchFamily="34" charset="0"/>
              </a:rPr>
              <a:t>; IMC : </a:t>
            </a:r>
            <a:r>
              <a:rPr lang="en-CA" sz="600" dirty="0" err="1">
                <a:solidFill>
                  <a:prstClr val="white"/>
                </a:solidFill>
                <a:latin typeface="Arial Narrow" panose="020B0606020202030204" pitchFamily="34" charset="0"/>
              </a:rPr>
              <a:t>indice</a:t>
            </a:r>
            <a:r>
              <a:rPr lang="en-CA" sz="600" dirty="0">
                <a:solidFill>
                  <a:prstClr val="white"/>
                </a:solidFill>
                <a:latin typeface="Arial Narrow" panose="020B0606020202030204" pitchFamily="34" charset="0"/>
              </a:rPr>
              <a:t> de masse </a:t>
            </a:r>
            <a:r>
              <a:rPr lang="en-CA" sz="600" dirty="0" err="1">
                <a:solidFill>
                  <a:prstClr val="white"/>
                </a:solidFill>
                <a:latin typeface="Arial Narrow" panose="020B0606020202030204" pitchFamily="34" charset="0"/>
              </a:rPr>
              <a:t>corporelle</a:t>
            </a:r>
            <a:r>
              <a:rPr lang="en-CA" sz="600" dirty="0">
                <a:solidFill>
                  <a:prstClr val="white"/>
                </a:solidFill>
                <a:latin typeface="Arial Narrow" panose="020B0606020202030204" pitchFamily="34" charset="0"/>
              </a:rPr>
              <a:t>; LED : lupus </a:t>
            </a:r>
            <a:r>
              <a:rPr lang="en-CA" sz="600" dirty="0" err="1">
                <a:solidFill>
                  <a:prstClr val="white"/>
                </a:solidFill>
                <a:latin typeface="Arial Narrow" panose="020B0606020202030204" pitchFamily="34" charset="0"/>
              </a:rPr>
              <a:t>érythémateux</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disséminé</a:t>
            </a:r>
            <a:r>
              <a:rPr lang="en-CA" sz="600" dirty="0">
                <a:solidFill>
                  <a:prstClr val="white"/>
                </a:solidFill>
                <a:latin typeface="Arial Narrow" panose="020B0606020202030204" pitchFamily="34" charset="0"/>
              </a:rPr>
              <a:t>; MCV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cardiovasculaire</a:t>
            </a:r>
            <a:r>
              <a:rPr lang="en-CA" sz="600" dirty="0">
                <a:solidFill>
                  <a:prstClr val="white"/>
                </a:solidFill>
                <a:latin typeface="Arial Narrow" panose="020B0606020202030204" pitchFamily="34" charset="0"/>
              </a:rPr>
              <a:t>; MII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inflammatoire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l’intestin</a:t>
            </a:r>
            <a:r>
              <a:rPr lang="en-CA" sz="600" dirty="0">
                <a:solidFill>
                  <a:prstClr val="white"/>
                </a:solidFill>
                <a:latin typeface="Arial Narrow" panose="020B0606020202030204" pitchFamily="34" charset="0"/>
              </a:rPr>
              <a:t>; MPOC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pulmonaire</a:t>
            </a:r>
            <a:r>
              <a:rPr lang="en-CA" sz="600" dirty="0">
                <a:solidFill>
                  <a:prstClr val="white"/>
                </a:solidFill>
                <a:latin typeface="Arial Narrow" panose="020B0606020202030204" pitchFamily="34" charset="0"/>
              </a:rPr>
              <a:t> obstructive </a:t>
            </a:r>
            <a:r>
              <a:rPr lang="en-CA" sz="600" dirty="0" err="1">
                <a:solidFill>
                  <a:prstClr val="white"/>
                </a:solidFill>
                <a:latin typeface="Arial Narrow" panose="020B0606020202030204" pitchFamily="34" charset="0"/>
              </a:rPr>
              <a:t>chronique</a:t>
            </a:r>
            <a:r>
              <a:rPr lang="en-CA" sz="600" dirty="0">
                <a:solidFill>
                  <a:prstClr val="white"/>
                </a:solidFill>
                <a:latin typeface="Arial Narrow" panose="020B0606020202030204" pitchFamily="34" charset="0"/>
              </a:rPr>
              <a:t>; PR :  </a:t>
            </a:r>
            <a:r>
              <a:rPr lang="en-CA" sz="600" dirty="0" err="1">
                <a:solidFill>
                  <a:prstClr val="white"/>
                </a:solidFill>
                <a:latin typeface="Arial Narrow" panose="020B0606020202030204" pitchFamily="34" charset="0"/>
              </a:rPr>
              <a:t>polyarthrite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rhumatoïde</a:t>
            </a:r>
            <a:r>
              <a:rPr lang="en-CA" sz="600" dirty="0">
                <a:solidFill>
                  <a:prstClr val="white"/>
                </a:solidFill>
                <a:latin typeface="Arial Narrow" panose="020B0606020202030204" pitchFamily="34" charset="0"/>
              </a:rPr>
              <a:t>; RAC : rapport </a:t>
            </a:r>
            <a:r>
              <a:rPr lang="en-CA" sz="600" dirty="0" err="1">
                <a:solidFill>
                  <a:prstClr val="white"/>
                </a:solidFill>
                <a:latin typeface="Arial Narrow" panose="020B0606020202030204" pitchFamily="34" charset="0"/>
              </a:rPr>
              <a:t>albumine</a:t>
            </a:r>
            <a:r>
              <a:rPr lang="en-CA" sz="600" dirty="0">
                <a:solidFill>
                  <a:prstClr val="white"/>
                </a:solidFill>
                <a:latin typeface="Arial Narrow" panose="020B0606020202030204" pitchFamily="34" charset="0"/>
              </a:rPr>
              <a:t>/</a:t>
            </a:r>
            <a:r>
              <a:rPr lang="en-CA" sz="600" dirty="0" err="1">
                <a:solidFill>
                  <a:prstClr val="white"/>
                </a:solidFill>
                <a:latin typeface="Arial Narrow" panose="020B0606020202030204" pitchFamily="34" charset="0"/>
              </a:rPr>
              <a:t>créatinine</a:t>
            </a:r>
            <a:r>
              <a:rPr lang="en-CA" sz="600" dirty="0">
                <a:solidFill>
                  <a:prstClr val="white"/>
                </a:solidFill>
                <a:latin typeface="Arial Narrow" panose="020B0606020202030204" pitchFamily="34" charset="0"/>
              </a:rPr>
              <a:t>; RP : </a:t>
            </a:r>
            <a:r>
              <a:rPr lang="en-CA" sz="600" dirty="0" err="1">
                <a:solidFill>
                  <a:prstClr val="white"/>
                </a:solidFill>
                <a:latin typeface="Arial Narrow" panose="020B0606020202030204" pitchFamily="34" charset="0"/>
              </a:rPr>
              <a:t>rhumatisme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psoriasique</a:t>
            </a:r>
            <a:r>
              <a:rPr lang="en-CA" sz="600" dirty="0">
                <a:solidFill>
                  <a:prstClr val="white"/>
                </a:solidFill>
                <a:latin typeface="Arial Narrow" panose="020B0606020202030204" pitchFamily="34" charset="0"/>
              </a:rPr>
              <a:t>; SA : </a:t>
            </a:r>
            <a:r>
              <a:rPr lang="en-CA" sz="600" dirty="0" err="1">
                <a:solidFill>
                  <a:prstClr val="white"/>
                </a:solidFill>
                <a:latin typeface="Arial Narrow" panose="020B0606020202030204" pitchFamily="34" charset="0"/>
              </a:rPr>
              <a:t>spondylarthrite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ankylosante</a:t>
            </a:r>
            <a:r>
              <a:rPr lang="en-CA" sz="600" dirty="0">
                <a:solidFill>
                  <a:prstClr val="white"/>
                </a:solidFill>
                <a:latin typeface="Arial Narrow" panose="020B0606020202030204" pitchFamily="34" charset="0"/>
              </a:rPr>
              <a:t>; TG : </a:t>
            </a:r>
            <a:r>
              <a:rPr lang="en-CA" sz="600" dirty="0" err="1">
                <a:solidFill>
                  <a:prstClr val="white"/>
                </a:solidFill>
                <a:latin typeface="Arial Narrow" panose="020B0606020202030204" pitchFamily="34" charset="0"/>
              </a:rPr>
              <a:t>triglycérides</a:t>
            </a:r>
            <a:r>
              <a:rPr lang="en-CA" sz="600" dirty="0">
                <a:solidFill>
                  <a:prstClr val="white"/>
                </a:solidFill>
                <a:latin typeface="Arial Narrow" panose="020B0606020202030204" pitchFamily="34" charset="0"/>
              </a:rPr>
              <a:t>; VIH : virus de </a:t>
            </a:r>
            <a:r>
              <a:rPr lang="en-CA" sz="600" dirty="0" err="1">
                <a:solidFill>
                  <a:prstClr val="white"/>
                </a:solidFill>
                <a:latin typeface="Arial Narrow" panose="020B0606020202030204" pitchFamily="34" charset="0"/>
              </a:rPr>
              <a:t>l'immunodéficience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humaine</a:t>
            </a:r>
            <a:r>
              <a:rPr lang="en-CA" sz="600" dirty="0">
                <a:solidFill>
                  <a:prstClr val="white"/>
                </a:solidFill>
                <a:latin typeface="Arial Narrow" panose="020B0606020202030204" pitchFamily="34" charset="0"/>
              </a:rPr>
              <a:t>. </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600" dirty="0" err="1">
                <a:solidFill>
                  <a:prstClr val="white"/>
                </a:solidFill>
                <a:latin typeface="Arial Narrow" panose="020B0606020202030204" pitchFamily="34" charset="0"/>
              </a:rPr>
              <a:t>l’adresse</a:t>
            </a:r>
            <a:r>
              <a:rPr lang="en-CA" sz="600" dirty="0">
                <a:solidFill>
                  <a:prstClr val="white"/>
                </a:solidFill>
                <a:latin typeface="Arial Narrow" panose="020B0606020202030204" pitchFamily="34" charset="0"/>
              </a:rPr>
              <a:t> https://doi.org/10.1016/j.cjca.2021.03.016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pic>
        <p:nvPicPr>
          <p:cNvPr id="10" name="Picture 9">
            <a:extLst>
              <a:ext uri="{FF2B5EF4-FFF2-40B4-BE49-F238E27FC236}">
                <a16:creationId xmlns:a16="http://schemas.microsoft.com/office/drawing/2014/main" id="{CC067106-5744-4D1A-B4F5-79AE24B7A2F4}"/>
              </a:ext>
            </a:extLst>
          </p:cNvPr>
          <p:cNvPicPr>
            <a:picLocks noChangeAspect="1"/>
          </p:cNvPicPr>
          <p:nvPr/>
        </p:nvPicPr>
        <p:blipFill>
          <a:blip r:embed="rId5"/>
          <a:stretch>
            <a:fillRect/>
          </a:stretch>
        </p:blipFill>
        <p:spPr>
          <a:xfrm>
            <a:off x="141264" y="1347501"/>
            <a:ext cx="4430736" cy="1005294"/>
          </a:xfrm>
          <a:prstGeom prst="rect">
            <a:avLst/>
          </a:prstGeom>
        </p:spPr>
      </p:pic>
      <p:pic>
        <p:nvPicPr>
          <p:cNvPr id="11" name="Picture 10">
            <a:extLst>
              <a:ext uri="{FF2B5EF4-FFF2-40B4-BE49-F238E27FC236}">
                <a16:creationId xmlns:a16="http://schemas.microsoft.com/office/drawing/2014/main" id="{CD9CA188-6E4B-4861-A1BE-8225E5E69F1D}"/>
              </a:ext>
            </a:extLst>
          </p:cNvPr>
          <p:cNvPicPr>
            <a:picLocks noChangeAspect="1"/>
          </p:cNvPicPr>
          <p:nvPr/>
        </p:nvPicPr>
        <p:blipFill>
          <a:blip r:embed="rId6"/>
          <a:stretch>
            <a:fillRect/>
          </a:stretch>
        </p:blipFill>
        <p:spPr>
          <a:xfrm>
            <a:off x="100110" y="2388629"/>
            <a:ext cx="4431600" cy="3166946"/>
          </a:xfrm>
          <a:prstGeom prst="rect">
            <a:avLst/>
          </a:prstGeom>
        </p:spPr>
      </p:pic>
      <p:pic>
        <p:nvPicPr>
          <p:cNvPr id="12" name="Picture 11">
            <a:extLst>
              <a:ext uri="{FF2B5EF4-FFF2-40B4-BE49-F238E27FC236}">
                <a16:creationId xmlns:a16="http://schemas.microsoft.com/office/drawing/2014/main" id="{1BE22BDA-E12D-4E63-B8DD-756822B476D5}"/>
              </a:ext>
            </a:extLst>
          </p:cNvPr>
          <p:cNvPicPr>
            <a:picLocks noChangeAspect="1"/>
          </p:cNvPicPr>
          <p:nvPr/>
        </p:nvPicPr>
        <p:blipFill>
          <a:blip r:embed="rId7"/>
          <a:stretch>
            <a:fillRect/>
          </a:stretch>
        </p:blipFill>
        <p:spPr>
          <a:xfrm>
            <a:off x="4626698" y="1549046"/>
            <a:ext cx="4434806" cy="3966535"/>
          </a:xfrm>
          <a:prstGeom prst="rect">
            <a:avLst/>
          </a:prstGeom>
        </p:spPr>
      </p:pic>
    </p:spTree>
    <p:extLst>
      <p:ext uri="{BB962C8B-B14F-4D97-AF65-F5344CB8AC3E}">
        <p14:creationId xmlns:p14="http://schemas.microsoft.com/office/powerpoint/2010/main" val="17485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48658" y="426568"/>
            <a:ext cx="1119425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Troubles liés à la grossesse - Recommandation</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54F2DD6A-4B21-4036-939A-38357E4293A3}"/>
              </a:ext>
            </a:extLst>
          </p:cNvPr>
          <p:cNvSpPr/>
          <p:nvPr/>
        </p:nvSpPr>
        <p:spPr>
          <a:xfrm>
            <a:off x="3374505" y="-53929"/>
            <a:ext cx="2121094"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30" name="TextBox 29">
            <a:extLst>
              <a:ext uri="{FF2B5EF4-FFF2-40B4-BE49-F238E27FC236}">
                <a16:creationId xmlns:a16="http://schemas.microsoft.com/office/drawing/2014/main" id="{2C35EB7A-BF9C-43AC-81A9-C43810ACC846}"/>
              </a:ext>
            </a:extLst>
          </p:cNvPr>
          <p:cNvSpPr txBox="1"/>
          <p:nvPr/>
        </p:nvSpPr>
        <p:spPr>
          <a:xfrm>
            <a:off x="107953" y="4772527"/>
            <a:ext cx="3727928" cy="995437"/>
          </a:xfrm>
          <a:prstGeom prst="rect">
            <a:avLst/>
          </a:prstGeom>
          <a:solidFill>
            <a:srgbClr val="E49A46"/>
          </a:solidFill>
          <a:ln>
            <a:noFill/>
          </a:ln>
        </p:spPr>
        <p:style>
          <a:lnRef idx="2">
            <a:schemeClr val="dk1"/>
          </a:lnRef>
          <a:fillRef idx="1">
            <a:schemeClr val="lt1"/>
          </a:fillRef>
          <a:effectRef idx="0">
            <a:schemeClr val="dk1"/>
          </a:effectRef>
          <a:fontRef idx="minor">
            <a:schemeClr val="dk1"/>
          </a:fontRef>
        </p:style>
        <p:txBody>
          <a:bodyPr wrap="square" lIns="274320" tIns="91440" rIns="182880" bIns="91440" anchor="ctr" anchorCtr="0">
            <a:noAutofit/>
          </a:bodyPr>
          <a:lstStyle/>
          <a:p>
            <a:pPr lvl="0" algn="ctr" defTabSz="914400">
              <a:spcAft>
                <a:spcPts val="800"/>
              </a:spcAft>
              <a:defRPr/>
            </a:pP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L’</a:t>
            </a:r>
            <a:r>
              <a:rPr lang="fr-FR" b="1" dirty="0" err="1">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éclampsisme</a:t>
            </a: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 multiplie par deux le risque relatif d’être atteinte de MCVA avant la ménopause.</a:t>
            </a:r>
          </a:p>
        </p:txBody>
      </p:sp>
      <p:sp>
        <p:nvSpPr>
          <p:cNvPr id="31" name="TextBox 30">
            <a:extLst>
              <a:ext uri="{FF2B5EF4-FFF2-40B4-BE49-F238E27FC236}">
                <a16:creationId xmlns:a16="http://schemas.microsoft.com/office/drawing/2014/main" id="{E5C9F641-7F76-4119-86D0-A6168BC58E90}"/>
              </a:ext>
            </a:extLst>
          </p:cNvPr>
          <p:cNvSpPr txBox="1"/>
          <p:nvPr/>
        </p:nvSpPr>
        <p:spPr>
          <a:xfrm>
            <a:off x="3987850" y="1088248"/>
            <a:ext cx="5170031" cy="5170646"/>
          </a:xfrm>
          <a:prstGeom prst="rect">
            <a:avLst/>
          </a:prstGeom>
          <a:noFill/>
        </p:spPr>
        <p:txBody>
          <a:bodyPr wrap="square">
            <a:spAutoFit/>
          </a:bodyPr>
          <a:lstStyle/>
          <a:p>
            <a:pPr marL="342900" indent="-342900">
              <a:buClr>
                <a:srgbClr val="3C8C9C"/>
              </a:buClr>
              <a:buFont typeface="Wingdings" panose="05000000000000000000" pitchFamily="2" charset="2"/>
              <a:buChar char="§"/>
            </a:pPr>
            <a:r>
              <a:rPr lang="fr-FR" sz="1600" b="1" dirty="0">
                <a:latin typeface="Arial Narrow" panose="020B0606020202030204" pitchFamily="34" charset="0"/>
              </a:rPr>
              <a:t>Chez les femmes qui ont souffert de complications liées à la grossesse, telles que l'hypertension, le diabète gestationnel, la naissance prématurée, la mortinaissance, l'insuffisance pondérale à la naissance ou le décollement placentaire, il est recommandé de procéder à un dépistage au moyen d'un bilan lipidique à la fin de la période postnatale, car ces femmes présentent un risque plus élevé de MCV et d'AVC prématurés qui se manifestent de 10 à 15 ans après l'accouchement. </a:t>
            </a:r>
            <a:r>
              <a:rPr lang="fr-FR" sz="1200" i="1" dirty="0">
                <a:latin typeface="Arial Narrow" panose="020B0606020202030204" pitchFamily="34" charset="0"/>
              </a:rPr>
              <a:t>(Recommandation forte ; preuves de qualité modérée)</a:t>
            </a:r>
            <a:endParaRPr lang="en-US" sz="1400" i="1" dirty="0">
              <a:latin typeface="Arial Narrow" panose="020B0606020202030204" pitchFamily="34" charset="0"/>
            </a:endParaRPr>
          </a:p>
          <a:p>
            <a:pPr>
              <a:buClr>
                <a:srgbClr val="3C8C9C"/>
              </a:buClr>
            </a:pPr>
            <a:endParaRPr lang="en-US" sz="1000" i="1"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Il est recommandé de conseiller les femmes qui présentent l'une de ces complications liées à la grossesse sur le risque accru de MVAS au cours de leur vie et de renforcer l'importance de comportements sains. </a:t>
            </a:r>
            <a:r>
              <a:rPr lang="fr-FR" sz="1200" i="1" dirty="0">
                <a:latin typeface="Arial Narrow" panose="020B0606020202030204" pitchFamily="34" charset="0"/>
              </a:rPr>
              <a:t>(Recommandation forte ; preuves de faible qualité). </a:t>
            </a:r>
            <a:endParaRPr lang="en-US" i="1" dirty="0">
              <a:latin typeface="Arial Narrow" panose="020B0606020202030204" pitchFamily="34" charset="0"/>
            </a:endParaRPr>
          </a:p>
          <a:p>
            <a:pPr marL="342900" indent="-342900">
              <a:buClr>
                <a:srgbClr val="3C8C9C"/>
              </a:buClr>
              <a:buFont typeface="Wingdings" panose="05000000000000000000" pitchFamily="2" charset="2"/>
              <a:buChar char="§"/>
            </a:pPr>
            <a:endParaRPr lang="en-US" sz="1000"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Pour aider à la prise de décision concernant la pharmacothérapie hypolipémiante dans cette population de patients, il est recommandé de privilégier les calculateurs de risque d'âge CV plutôt que de 10 ans.</a:t>
            </a:r>
            <a:r>
              <a:rPr lang="en-US" sz="1600" b="1" dirty="0">
                <a:solidFill>
                  <a:srgbClr val="3B8B9B"/>
                </a:solidFill>
                <a:latin typeface="Arial Narrow" panose="020B0606020202030204" pitchFamily="34" charset="0"/>
              </a:rPr>
              <a:t>   </a:t>
            </a:r>
            <a:r>
              <a:rPr lang="fr-FR" sz="1200" i="1" dirty="0">
                <a:solidFill>
                  <a:schemeClr val="tx1">
                    <a:lumMod val="75000"/>
                    <a:lumOff val="25000"/>
                  </a:schemeClr>
                </a:solidFill>
                <a:latin typeface="Arial Narrow" panose="020B0606020202030204" pitchFamily="34" charset="0"/>
              </a:rPr>
              <a:t>(Forte recommandation ; preuves de faible qualité)</a:t>
            </a:r>
            <a:endParaRPr lang="en-CA" i="1" dirty="0">
              <a:solidFill>
                <a:schemeClr val="tx1">
                  <a:lumMod val="75000"/>
                  <a:lumOff val="25000"/>
                </a:schemeClr>
              </a:solidFill>
              <a:latin typeface="Arial Narrow" panose="020B0606020202030204" pitchFamily="34" charset="0"/>
            </a:endParaRPr>
          </a:p>
        </p:txBody>
      </p:sp>
      <p:sp>
        <p:nvSpPr>
          <p:cNvPr id="32" name="Text Box 29">
            <a:extLst>
              <a:ext uri="{FF2B5EF4-FFF2-40B4-BE49-F238E27FC236}">
                <a16:creationId xmlns:a16="http://schemas.microsoft.com/office/drawing/2014/main" id="{A7DE4469-5D11-488E-BAC2-C2A54F7564BB}"/>
              </a:ext>
            </a:extLst>
          </p:cNvPr>
          <p:cNvSpPr txBox="1">
            <a:spLocks noChangeArrowheads="1"/>
          </p:cNvSpPr>
          <p:nvPr/>
        </p:nvSpPr>
        <p:spPr bwMode="auto">
          <a:xfrm>
            <a:off x="82496" y="6337196"/>
            <a:ext cx="8014902" cy="523220"/>
          </a:xfrm>
          <a:prstGeom prst="rect">
            <a:avLst/>
          </a:prstGeom>
          <a:noFill/>
          <a:ln w="9525">
            <a:noFill/>
            <a:miter lim="800000"/>
            <a:headEnd/>
            <a:tailEnd/>
          </a:ln>
        </p:spPr>
        <p:txBody>
          <a:bodyPr wrap="square">
            <a:spAutoFit/>
          </a:bodyPr>
          <a:lstStyle/>
          <a:p>
            <a:pPr lvl="0" defTabSz="914400">
              <a:tabLst>
                <a:tab pos="8077200" algn="l"/>
              </a:tabLst>
              <a:defRPr/>
            </a:pPr>
            <a:r>
              <a:rPr lang="en-CA" sz="700" dirty="0">
                <a:solidFill>
                  <a:prstClr val="white"/>
                </a:solidFill>
                <a:latin typeface="Arial Narrow" panose="020B0606020202030204" pitchFamily="34" charset="0"/>
              </a:rPr>
              <a:t>ꭝ Les complications de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comprennent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l’éclampsisme</a:t>
            </a:r>
            <a:r>
              <a:rPr lang="en-CA" sz="700" dirty="0">
                <a:solidFill>
                  <a:prstClr val="white"/>
                </a:solidFill>
                <a:latin typeface="Arial Narrow" panose="020B0606020202030204" pitchFamily="34" charset="0"/>
              </a:rPr>
              <a:t> et </a:t>
            </a:r>
            <a:r>
              <a:rPr lang="en-CA" sz="700" dirty="0" err="1">
                <a:solidFill>
                  <a:prstClr val="white"/>
                </a:solidFill>
                <a:latin typeface="Arial Narrow" panose="020B0606020202030204" pitchFamily="34" charset="0"/>
              </a:rPr>
              <a:t>l’hypertension</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associée</a:t>
            </a:r>
            <a:r>
              <a:rPr lang="en-CA" sz="700" dirty="0">
                <a:solidFill>
                  <a:prstClr val="white"/>
                </a:solidFill>
                <a:latin typeface="Arial Narrow" panose="020B0606020202030204" pitchFamily="34" charset="0"/>
              </a:rPr>
              <a:t> à la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le </a:t>
            </a:r>
            <a:r>
              <a:rPr lang="en-CA" sz="700" dirty="0" err="1">
                <a:solidFill>
                  <a:prstClr val="white"/>
                </a:solidFill>
                <a:latin typeface="Arial Narrow" panose="020B0606020202030204" pitchFamily="34" charset="0"/>
              </a:rPr>
              <a:t>diabète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gestationnel</a:t>
            </a:r>
            <a:r>
              <a:rPr lang="en-CA" sz="700" dirty="0">
                <a:solidFill>
                  <a:prstClr val="white"/>
                </a:solidFill>
                <a:latin typeface="Arial Narrow" panose="020B0606020202030204" pitchFamily="34" charset="0"/>
              </a:rPr>
              <a:t>, le décollement </a:t>
            </a:r>
            <a:r>
              <a:rPr lang="en-CA" sz="700" dirty="0" err="1">
                <a:solidFill>
                  <a:prstClr val="white"/>
                </a:solidFill>
                <a:latin typeface="Arial Narrow" panose="020B0606020202030204" pitchFamily="34" charset="0"/>
              </a:rPr>
              <a:t>placentaire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l’accouchement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prématuré</a:t>
            </a:r>
            <a:r>
              <a:rPr lang="en-CA" sz="700" dirty="0">
                <a:solidFill>
                  <a:prstClr val="white"/>
                </a:solidFill>
                <a:latin typeface="Arial Narrow" panose="020B0606020202030204" pitchFamily="34" charset="0"/>
              </a:rPr>
              <a:t>, la </a:t>
            </a:r>
            <a:r>
              <a:rPr lang="en-CA" sz="700" dirty="0" err="1">
                <a:solidFill>
                  <a:prstClr val="white"/>
                </a:solidFill>
                <a:latin typeface="Arial Narrow" panose="020B0606020202030204" pitchFamily="34" charset="0"/>
              </a:rPr>
              <a:t>mortinaissance</a:t>
            </a:r>
            <a:r>
              <a:rPr lang="en-CA" sz="700" dirty="0">
                <a:solidFill>
                  <a:prstClr val="white"/>
                </a:solidFill>
                <a:latin typeface="Arial Narrow" panose="020B0606020202030204" pitchFamily="34" charset="0"/>
              </a:rPr>
              <a:t> et un </a:t>
            </a:r>
            <a:r>
              <a:rPr lang="en-CA" sz="700" dirty="0" err="1">
                <a:solidFill>
                  <a:prstClr val="white"/>
                </a:solidFill>
                <a:latin typeface="Arial Narrow" panose="020B0606020202030204" pitchFamily="34" charset="0"/>
              </a:rPr>
              <a:t>nourrisson</a:t>
            </a:r>
            <a:r>
              <a:rPr lang="en-CA" sz="700" dirty="0">
                <a:solidFill>
                  <a:prstClr val="white"/>
                </a:solidFill>
                <a:latin typeface="Arial Narrow" panose="020B0606020202030204" pitchFamily="34" charset="0"/>
              </a:rPr>
              <a:t> de </a:t>
            </a:r>
            <a:r>
              <a:rPr lang="en-CA" sz="700" dirty="0" err="1">
                <a:solidFill>
                  <a:prstClr val="white"/>
                </a:solidFill>
                <a:latin typeface="Arial Narrow" panose="020B0606020202030204" pitchFamily="34" charset="0"/>
              </a:rPr>
              <a:t>faible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poids</a:t>
            </a:r>
            <a:r>
              <a:rPr lang="en-CA" sz="700" dirty="0">
                <a:solidFill>
                  <a:prstClr val="white"/>
                </a:solidFill>
                <a:latin typeface="Arial Narrow" panose="020B0606020202030204" pitchFamily="34" charset="0"/>
              </a:rPr>
              <a:t> à la naissance.</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MCVA : </a:t>
            </a:r>
            <a:r>
              <a:rPr lang="en-CA" sz="700" dirty="0" err="1">
                <a:solidFill>
                  <a:prstClr val="white"/>
                </a:solidFill>
                <a:latin typeface="Arial Narrow" panose="020B0606020202030204" pitchFamily="34" charset="0"/>
              </a:rPr>
              <a:t>maladie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athéroscléreuse</a:t>
            </a:r>
            <a:r>
              <a:rPr lang="en-CA" sz="700" dirty="0">
                <a:solidFill>
                  <a:prstClr val="white"/>
                </a:solidFill>
                <a:latin typeface="Arial Narrow" panose="020B0606020202030204" pitchFamily="34" charset="0"/>
              </a:rPr>
              <a:t>; CV :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C-HDL : </a:t>
            </a:r>
            <a:r>
              <a:rPr lang="en-CA" sz="700" dirty="0" err="1">
                <a:solidFill>
                  <a:prstClr val="white"/>
                </a:solidFill>
                <a:latin typeface="Arial Narrow" panose="020B0606020202030204" pitchFamily="34" charset="0"/>
              </a:rPr>
              <a:t>cholestérol</a:t>
            </a:r>
            <a:r>
              <a:rPr lang="en-CA" sz="700" dirty="0">
                <a:solidFill>
                  <a:prstClr val="white"/>
                </a:solidFill>
                <a:latin typeface="Arial Narrow" panose="020B0606020202030204" pitchFamily="34" charset="0"/>
              </a:rPr>
              <a:t> à </a:t>
            </a:r>
            <a:r>
              <a:rPr lang="en-CA" sz="700" dirty="0" err="1">
                <a:solidFill>
                  <a:prstClr val="white"/>
                </a:solidFill>
                <a:latin typeface="Arial Narrow" panose="020B0606020202030204" pitchFamily="34" charset="0"/>
              </a:rPr>
              <a:t>lipoprotéines</a:t>
            </a:r>
            <a:r>
              <a:rPr lang="en-CA" sz="700" dirty="0">
                <a:solidFill>
                  <a:prstClr val="white"/>
                </a:solidFill>
                <a:latin typeface="Arial Narrow" panose="020B0606020202030204" pitchFamily="34" charset="0"/>
              </a:rPr>
              <a:t> de haute </a:t>
            </a:r>
            <a:r>
              <a:rPr lang="en-CA" sz="700" dirty="0" err="1">
                <a:solidFill>
                  <a:prstClr val="white"/>
                </a:solidFill>
                <a:latin typeface="Arial Narrow" panose="020B0606020202030204" pitchFamily="34" charset="0"/>
              </a:rPr>
              <a:t>densité</a:t>
            </a:r>
            <a:r>
              <a:rPr lang="en-CA" sz="700" dirty="0">
                <a:solidFill>
                  <a:prstClr val="white"/>
                </a:solidFill>
                <a:latin typeface="Arial Narrow" panose="020B0606020202030204" pitchFamily="34" charset="0"/>
              </a:rPr>
              <a:t>. </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700" dirty="0" err="1">
                <a:solidFill>
                  <a:prstClr val="white"/>
                </a:solidFill>
                <a:latin typeface="Arial Narrow" panose="020B0606020202030204" pitchFamily="34" charset="0"/>
              </a:rPr>
              <a:t>l’adresse</a:t>
            </a:r>
            <a:r>
              <a:rPr lang="en-CA" sz="700" dirty="0">
                <a:solidFill>
                  <a:prstClr val="white"/>
                </a:solidFill>
                <a:latin typeface="Arial Narrow" panose="020B0606020202030204" pitchFamily="34" charset="0"/>
              </a:rPr>
              <a:t> https://doi.org/10.1016/j.cjca.2021.03.016</a:t>
            </a:r>
          </a:p>
        </p:txBody>
      </p:sp>
      <p:pic>
        <p:nvPicPr>
          <p:cNvPr id="3" name="Picture 2">
            <a:extLst>
              <a:ext uri="{FF2B5EF4-FFF2-40B4-BE49-F238E27FC236}">
                <a16:creationId xmlns:a16="http://schemas.microsoft.com/office/drawing/2014/main" id="{407C84E1-A4F4-45B1-B08B-4435180BA7FE}"/>
              </a:ext>
            </a:extLst>
          </p:cNvPr>
          <p:cNvPicPr>
            <a:picLocks noChangeAspect="1"/>
          </p:cNvPicPr>
          <p:nvPr/>
        </p:nvPicPr>
        <p:blipFill>
          <a:blip r:embed="rId5"/>
          <a:stretch>
            <a:fillRect/>
          </a:stretch>
        </p:blipFill>
        <p:spPr>
          <a:xfrm>
            <a:off x="107953" y="1492442"/>
            <a:ext cx="3788091" cy="29174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5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40209"/>
            <a:ext cx="886204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Comment dépister la dyslipidémie chez les adultes à risque ?</a:t>
            </a:r>
            <a:endPar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nvGrpSpPr>
          <p:cNvPr id="17" name="Group 16">
            <a:extLst>
              <a:ext uri="{FF2B5EF4-FFF2-40B4-BE49-F238E27FC236}">
                <a16:creationId xmlns:a16="http://schemas.microsoft.com/office/drawing/2014/main" id="{FDA324F3-66DC-4D2A-84D9-283DAB9F46BF}"/>
              </a:ext>
            </a:extLst>
          </p:cNvPr>
          <p:cNvGrpSpPr/>
          <p:nvPr/>
        </p:nvGrpSpPr>
        <p:grpSpPr>
          <a:xfrm>
            <a:off x="5478724" y="1216094"/>
            <a:ext cx="3455877" cy="4648301"/>
            <a:chOff x="6485385" y="1571464"/>
            <a:chExt cx="2552568" cy="2384307"/>
          </a:xfrm>
          <a:solidFill>
            <a:srgbClr val="E4F1F4"/>
          </a:solidFill>
          <a:effectLst/>
        </p:grpSpPr>
        <p:sp>
          <p:nvSpPr>
            <p:cNvPr id="18" name="Rectangle 17">
              <a:extLst>
                <a:ext uri="{FF2B5EF4-FFF2-40B4-BE49-F238E27FC236}">
                  <a16:creationId xmlns:a16="http://schemas.microsoft.com/office/drawing/2014/main" id="{709A3D38-CD85-4471-A0C7-08B4376664A8}"/>
                </a:ext>
              </a:extLst>
            </p:cNvPr>
            <p:cNvSpPr/>
            <p:nvPr/>
          </p:nvSpPr>
          <p:spPr>
            <a:xfrm>
              <a:off x="6485385" y="1945741"/>
              <a:ext cx="2552568" cy="2010030"/>
            </a:xfrm>
            <a:prstGeom prst="rect">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9C1A644D-6113-4C45-B374-C36FCDDF4BD5}"/>
                </a:ext>
              </a:extLst>
            </p:cNvPr>
            <p:cNvSpPr/>
            <p:nvPr/>
          </p:nvSpPr>
          <p:spPr>
            <a:xfrm>
              <a:off x="7384122" y="1571464"/>
              <a:ext cx="755094" cy="75509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3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Rectangle 19">
            <a:extLst>
              <a:ext uri="{FF2B5EF4-FFF2-40B4-BE49-F238E27FC236}">
                <a16:creationId xmlns:a16="http://schemas.microsoft.com/office/drawing/2014/main" id="{8947DD90-6C3D-4453-B15C-6623D3727730}"/>
              </a:ext>
            </a:extLst>
          </p:cNvPr>
          <p:cNvSpPr/>
          <p:nvPr/>
        </p:nvSpPr>
        <p:spPr>
          <a:xfrm>
            <a:off x="5478723" y="2409400"/>
            <a:ext cx="3455877" cy="1039552"/>
          </a:xfrm>
          <a:prstGeom prst="rect">
            <a:avLst/>
          </a:prstGeom>
          <a:solidFill>
            <a:srgbClr val="3C8C9C"/>
          </a:solidFill>
          <a:ln w="25400" cap="flat" cmpd="sng" algn="ctr">
            <a:noFill/>
            <a:prstDash val="solid"/>
          </a:ln>
          <a:effectLst/>
        </p:spPr>
        <p:txBody>
          <a:bodyPr rtlCol="0" anchor="ctr"/>
          <a:lstStyle/>
          <a:p>
            <a:pPr lvl="0" algn="ctr" defTabSz="914400">
              <a:defRPr/>
            </a:pPr>
            <a:r>
              <a:rPr lang="fr-FR" sz="1600" b="1" dirty="0">
                <a:solidFill>
                  <a:schemeClr val="bg1"/>
                </a:solidFill>
                <a:latin typeface="Arial Narrow" panose="020B0606020202030204" pitchFamily="34" charset="0"/>
              </a:rPr>
              <a:t>Les lipides peuvent être mesurés à jeun </a:t>
            </a:r>
            <a:r>
              <a:rPr lang="en-CA" sz="1600" b="1" i="1" dirty="0">
                <a:solidFill>
                  <a:schemeClr val="bg1"/>
                </a:solidFill>
                <a:latin typeface="Arial Narrow" panose="020B0606020202030204" pitchFamily="34" charset="0"/>
              </a:rPr>
              <a:t> </a:t>
            </a:r>
            <a:r>
              <a:rPr lang="fr-FR" b="1" i="1" dirty="0">
                <a:solidFill>
                  <a:schemeClr val="bg1"/>
                </a:solidFill>
                <a:latin typeface="Arial Narrow" panose="020B0606020202030204" pitchFamily="34" charset="0"/>
              </a:rPr>
              <a:t>(sauf si </a:t>
            </a:r>
            <a:r>
              <a:rPr lang="fr-FR" b="1" i="1" dirty="0" err="1">
                <a:solidFill>
                  <a:schemeClr val="bg1"/>
                </a:solidFill>
                <a:latin typeface="Arial Narrow" panose="020B0606020202030204" pitchFamily="34" charset="0"/>
              </a:rPr>
              <a:t>TGs</a:t>
            </a:r>
            <a:r>
              <a:rPr lang="fr-FR" b="1" i="1" dirty="0">
                <a:solidFill>
                  <a:schemeClr val="bg1"/>
                </a:solidFill>
                <a:latin typeface="Arial Narrow" panose="020B0606020202030204" pitchFamily="34" charset="0"/>
              </a:rPr>
              <a:t> &gt;4.5 </a:t>
            </a:r>
            <a:r>
              <a:rPr lang="fr-FR" b="1" i="1" dirty="0" err="1">
                <a:solidFill>
                  <a:schemeClr val="bg1"/>
                </a:solidFill>
                <a:latin typeface="Arial Narrow" panose="020B0606020202030204" pitchFamily="34" charset="0"/>
              </a:rPr>
              <a:t>mmol</a:t>
            </a:r>
            <a:r>
              <a:rPr lang="fr-FR" b="1" i="1" dirty="0">
                <a:solidFill>
                  <a:schemeClr val="bg1"/>
                </a:solidFill>
                <a:latin typeface="Arial Narrow" panose="020B0606020202030204" pitchFamily="34" charset="0"/>
              </a:rPr>
              <a:t>/L)</a:t>
            </a:r>
            <a:endParaRPr kumimoji="0" lang="en-CA" b="1" i="1" u="none" strike="noStrike" kern="1200" cap="none" spc="0" normalizeH="0" baseline="0" noProof="0" dirty="0">
              <a:ln>
                <a:noFill/>
              </a:ln>
              <a:solidFill>
                <a:schemeClr val="bg1"/>
              </a:solidFill>
              <a:effectLst/>
              <a:uLnTx/>
              <a:uFillTx/>
              <a:latin typeface="Arial Narrow" panose="020B0606020202030204" pitchFamily="34" charset="0"/>
            </a:endParaRPr>
          </a:p>
        </p:txBody>
      </p:sp>
      <p:pic>
        <p:nvPicPr>
          <p:cNvPr id="21" name="Graphic 20" descr="Badge New with solid fill">
            <a:extLst>
              <a:ext uri="{FF2B5EF4-FFF2-40B4-BE49-F238E27FC236}">
                <a16:creationId xmlns:a16="http://schemas.microsoft.com/office/drawing/2014/main" id="{04B7659C-EDC8-42A5-9518-7BA7F0A1CA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2972" y="1426462"/>
            <a:ext cx="547382" cy="547382"/>
          </a:xfrm>
          <a:prstGeom prst="rect">
            <a:avLst/>
          </a:prstGeom>
        </p:spPr>
      </p:pic>
      <p:sp>
        <p:nvSpPr>
          <p:cNvPr id="23" name="Rectangle 22">
            <a:extLst>
              <a:ext uri="{FF2B5EF4-FFF2-40B4-BE49-F238E27FC236}">
                <a16:creationId xmlns:a16="http://schemas.microsoft.com/office/drawing/2014/main" id="{5BEA8AA6-F224-4BB3-9B39-00ECB323CCCB}"/>
              </a:ext>
            </a:extLst>
          </p:cNvPr>
          <p:cNvSpPr/>
          <p:nvPr/>
        </p:nvSpPr>
        <p:spPr>
          <a:xfrm>
            <a:off x="5478724" y="3467888"/>
            <a:ext cx="3506678" cy="2434047"/>
          </a:xfrm>
          <a:prstGeom prst="rect">
            <a:avLst/>
          </a:prstGeom>
          <a:noFill/>
          <a:ln w="25400" cap="flat" cmpd="sng" algn="ctr">
            <a:noFill/>
            <a:prstDash val="solid"/>
          </a:ln>
          <a:effectLst/>
        </p:spPr>
        <p:txBody>
          <a:bodyPr rtlCol="0" anchor="ctr"/>
          <a:lstStyle/>
          <a:p>
            <a:pPr lvl="0" algn="ctr" defTabSz="914400">
              <a:defRPr/>
            </a:pPr>
            <a:r>
              <a:rPr lang="en-CA" sz="2400" b="1" u="sng" dirty="0">
                <a:solidFill>
                  <a:srgbClr val="A5A5A5">
                    <a:lumMod val="50000"/>
                  </a:srgbClr>
                </a:solidFill>
                <a:latin typeface="Arial Narrow" panose="020B0606020202030204" pitchFamily="34" charset="0"/>
              </a:rPr>
              <a:t>Conseil pratique :</a:t>
            </a:r>
          </a:p>
          <a:p>
            <a:pPr lvl="0" algn="ctr" defTabSz="914400">
              <a:defRPr/>
            </a:pPr>
            <a:r>
              <a:rPr lang="fr-FR" sz="1600" b="1" dirty="0">
                <a:solidFill>
                  <a:srgbClr val="A5A5A5">
                    <a:lumMod val="50000"/>
                  </a:srgbClr>
                </a:solidFill>
                <a:latin typeface="Arial Narrow" panose="020B0606020202030204" pitchFamily="34" charset="0"/>
              </a:rPr>
              <a:t>Par rapport aux valeurs lipidiques mesurées à jeun, il y aura un changement minime du taux de non-HDL-C, une légère diminution du taux de LDL-C et une légère augmentation des concentrations de triglycérides chez les personnes qui n'ont pas jeûné.</a:t>
            </a:r>
            <a:endParaRPr kumimoji="0" lang="en-CA" sz="1600" b="1" i="1" u="none" strike="noStrike" kern="1200" cap="none" spc="0" normalizeH="0" baseline="0" noProof="0" dirty="0">
              <a:ln>
                <a:noFill/>
              </a:ln>
              <a:solidFill>
                <a:srgbClr val="A5A5A5">
                  <a:lumMod val="50000"/>
                </a:srgbClr>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B0DB95DA-0430-4AD7-978A-8A9BEEAC977C}"/>
              </a:ext>
            </a:extLst>
          </p:cNvPr>
          <p:cNvPicPr>
            <a:picLocks noChangeAspect="1"/>
          </p:cNvPicPr>
          <p:nvPr/>
        </p:nvPicPr>
        <p:blipFill>
          <a:blip r:embed="rId7"/>
          <a:stretch>
            <a:fillRect/>
          </a:stretch>
        </p:blipFill>
        <p:spPr>
          <a:xfrm>
            <a:off x="132475" y="2591116"/>
            <a:ext cx="5108785" cy="156228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580A28B-D9A6-4119-B582-A2A83D76C485}"/>
              </a:ext>
            </a:extLst>
          </p:cNvPr>
          <p:cNvPicPr>
            <a:picLocks noChangeAspect="1"/>
          </p:cNvPicPr>
          <p:nvPr/>
        </p:nvPicPr>
        <p:blipFill>
          <a:blip r:embed="rId8"/>
          <a:stretch>
            <a:fillRect/>
          </a:stretch>
        </p:blipFill>
        <p:spPr>
          <a:xfrm>
            <a:off x="107953" y="4443157"/>
            <a:ext cx="5133307" cy="991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1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09430"/>
            <a:ext cx="886204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de traitement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(sans affection indiquée par une statine)</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rPr>
              <a:t>Pearson GJ, et al. 2021 CCS Guidelines for the Management of Dyslipidemia for the Prevention of Cardiovascular Disease in the Adult. CJC. 2021;0(0). doi:10.1016/j.cjca.2021.03.016</a:t>
            </a:r>
            <a:endParaRPr lang="en-CA"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6FB4D351-47BD-4FD7-8476-64016C946AE0}"/>
              </a:ext>
            </a:extLst>
          </p:cNvPr>
          <p:cNvSpPr txBox="1"/>
          <p:nvPr/>
        </p:nvSpPr>
        <p:spPr>
          <a:xfrm>
            <a:off x="107953" y="5617396"/>
            <a:ext cx="8861998" cy="523220"/>
          </a:xfrm>
          <a:prstGeom prst="rect">
            <a:avLst/>
          </a:prstGeom>
          <a:noFill/>
        </p:spPr>
        <p:txBody>
          <a:bodyPr wrap="square" rtlCol="0">
            <a:spAutoFit/>
          </a:bodyPr>
          <a:lstStyle/>
          <a:p>
            <a:pPr marL="342900" indent="-342900">
              <a:buClr>
                <a:srgbClr val="4AA7BA"/>
              </a:buClr>
              <a:buFont typeface="Wingdings" panose="05000000000000000000" pitchFamily="2" charset="2"/>
              <a:buChar char="§"/>
            </a:pPr>
            <a:r>
              <a:rPr lang="fr-FR" sz="1400" b="1" dirty="0">
                <a:latin typeface="Arial Narrow" panose="020B0606020202030204" pitchFamily="34" charset="0"/>
              </a:rPr>
              <a:t>Calculer le score de risque de Framingham pour déterminer si un traitement par statine est recommandé.</a:t>
            </a:r>
          </a:p>
          <a:p>
            <a:pPr marL="342900" indent="-342900">
              <a:buClr>
                <a:srgbClr val="4AA7BA"/>
              </a:buClr>
              <a:buFont typeface="Wingdings" panose="05000000000000000000" pitchFamily="2" charset="2"/>
              <a:buChar char="§"/>
            </a:pPr>
            <a:r>
              <a:rPr lang="fr-FR" sz="1400" b="1" dirty="0">
                <a:latin typeface="Arial Narrow" panose="020B0606020202030204" pitchFamily="34" charset="0"/>
              </a:rPr>
              <a:t>Les changements de comportement en matière de santé demeurent la pierre angulaire de la prévention des maladies.</a:t>
            </a:r>
          </a:p>
        </p:txBody>
      </p:sp>
      <p:pic>
        <p:nvPicPr>
          <p:cNvPr id="11" name="Picture 10">
            <a:extLst>
              <a:ext uri="{FF2B5EF4-FFF2-40B4-BE49-F238E27FC236}">
                <a16:creationId xmlns:a16="http://schemas.microsoft.com/office/drawing/2014/main" id="{5B8A7546-4EF1-4568-BD0E-72B84CC5714E}"/>
              </a:ext>
            </a:extLst>
          </p:cNvPr>
          <p:cNvPicPr>
            <a:picLocks noChangeAspect="1"/>
          </p:cNvPicPr>
          <p:nvPr/>
        </p:nvPicPr>
        <p:blipFill>
          <a:blip r:embed="rId5"/>
          <a:stretch>
            <a:fillRect/>
          </a:stretch>
        </p:blipFill>
        <p:spPr>
          <a:xfrm>
            <a:off x="1100921" y="1177096"/>
            <a:ext cx="7269800" cy="1263600"/>
          </a:xfrm>
          <a:prstGeom prst="rect">
            <a:avLst/>
          </a:prstGeom>
        </p:spPr>
      </p:pic>
      <p:pic>
        <p:nvPicPr>
          <p:cNvPr id="12" name="Picture 11">
            <a:extLst>
              <a:ext uri="{FF2B5EF4-FFF2-40B4-BE49-F238E27FC236}">
                <a16:creationId xmlns:a16="http://schemas.microsoft.com/office/drawing/2014/main" id="{30BCA934-5361-4D12-8A49-2CC7BD7E1378}"/>
              </a:ext>
            </a:extLst>
          </p:cNvPr>
          <p:cNvPicPr>
            <a:picLocks noChangeAspect="1"/>
          </p:cNvPicPr>
          <p:nvPr/>
        </p:nvPicPr>
        <p:blipFill>
          <a:blip r:embed="rId6"/>
          <a:stretch>
            <a:fillRect/>
          </a:stretch>
        </p:blipFill>
        <p:spPr>
          <a:xfrm>
            <a:off x="552009" y="2292219"/>
            <a:ext cx="4265836" cy="3146400"/>
          </a:xfrm>
          <a:prstGeom prst="rect">
            <a:avLst/>
          </a:prstGeom>
        </p:spPr>
      </p:pic>
      <p:pic>
        <p:nvPicPr>
          <p:cNvPr id="13" name="Picture 12">
            <a:extLst>
              <a:ext uri="{FF2B5EF4-FFF2-40B4-BE49-F238E27FC236}">
                <a16:creationId xmlns:a16="http://schemas.microsoft.com/office/drawing/2014/main" id="{B32709B1-309C-40FE-8699-1835B27CE2D5}"/>
              </a:ext>
            </a:extLst>
          </p:cNvPr>
          <p:cNvPicPr>
            <a:picLocks noChangeAspect="1"/>
          </p:cNvPicPr>
          <p:nvPr/>
        </p:nvPicPr>
        <p:blipFill>
          <a:blip r:embed="rId7"/>
          <a:stretch>
            <a:fillRect/>
          </a:stretch>
        </p:blipFill>
        <p:spPr>
          <a:xfrm>
            <a:off x="2871154" y="2250290"/>
            <a:ext cx="6098797" cy="3188329"/>
          </a:xfrm>
          <a:prstGeom prst="rect">
            <a:avLst/>
          </a:prstGeom>
        </p:spPr>
      </p:pic>
    </p:spTree>
    <p:extLst>
      <p:ext uri="{BB962C8B-B14F-4D97-AF65-F5344CB8AC3E}">
        <p14:creationId xmlns:p14="http://schemas.microsoft.com/office/powerpoint/2010/main" val="13985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317573"/>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285070"/>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18876" y="417264"/>
            <a:ext cx="8170777"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Non-HDL-C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Qu'est-ce qui est préférable à des fins de dépistage et de traitement ?</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101948" y="6310618"/>
            <a:ext cx="7787059"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ꭞ Au Canada,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l’approche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consiste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permettre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cliniciens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d’utiliser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taux</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C non HDL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comme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paramètre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privilégié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pour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l’évaluation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risque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l’atteinte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thérapeutiques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selon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degré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d’aisance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avec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disponibilité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dosage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dans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région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lorsqu’il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peut</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y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avoir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un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problème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raison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discordance entre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apo B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C-HDL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haute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C-LDL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CV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cardiovasculaire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TG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triglycérides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VLDL : very low density lipoprotein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très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Pearson, et al. 2021 Canadian Cardiovascular Society Guidelines for the Management of Dyslipidemia for the Prevention of Cardiovascular Disease in the Adult.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l’adresse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https://doi.org/10.1016/j.cjca.2021.03.016</a:t>
            </a:r>
          </a:p>
        </p:txBody>
      </p:sp>
      <p:sp>
        <p:nvSpPr>
          <p:cNvPr id="14" name="Rectangle 13">
            <a:extLst>
              <a:ext uri="{FF2B5EF4-FFF2-40B4-BE49-F238E27FC236}">
                <a16:creationId xmlns:a16="http://schemas.microsoft.com/office/drawing/2014/main" id="{5A5EDE8D-6E2B-400C-B513-D8265CCFD983}"/>
              </a:ext>
            </a:extLst>
          </p:cNvPr>
          <p:cNvSpPr/>
          <p:nvPr/>
        </p:nvSpPr>
        <p:spPr>
          <a:xfrm>
            <a:off x="3520850" y="-56598"/>
            <a:ext cx="2121094" cy="1384995"/>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algn="ctr"/>
            <a:endParaRPr lang="en-US" sz="4800" b="1" cap="none" spc="50" dirty="0">
              <a:ln w="0"/>
              <a:solidFill>
                <a:srgbClr val="F8AB84"/>
              </a:solidFill>
              <a:effectLst>
                <a:innerShdw blurRad="63500" dist="50800" dir="13500000">
                  <a:srgbClr val="000000">
                    <a:alpha val="50000"/>
                  </a:srgbClr>
                </a:innerShdw>
              </a:effectLst>
              <a:latin typeface="Arial Narrow" panose="020B0606020202030204" pitchFamily="34" charset="0"/>
            </a:endParaRPr>
          </a:p>
        </p:txBody>
      </p:sp>
      <p:sp>
        <p:nvSpPr>
          <p:cNvPr id="15" name="Rectangle 14">
            <a:extLst>
              <a:ext uri="{FF2B5EF4-FFF2-40B4-BE49-F238E27FC236}">
                <a16:creationId xmlns:a16="http://schemas.microsoft.com/office/drawing/2014/main" id="{AF289AC1-83BE-4F87-8104-87D3D34D9A9C}"/>
              </a:ext>
            </a:extLst>
          </p:cNvPr>
          <p:cNvSpPr/>
          <p:nvPr/>
        </p:nvSpPr>
        <p:spPr>
          <a:xfrm>
            <a:off x="6398924" y="1808844"/>
            <a:ext cx="2509750" cy="2082800"/>
          </a:xfrm>
          <a:prstGeom prst="rect">
            <a:avLst/>
          </a:prstGeom>
          <a:solidFill>
            <a:srgbClr val="4D99A8"/>
          </a:solidFill>
          <a:ln w="25400" cap="flat" cmpd="sng" algn="ctr">
            <a:noFill/>
            <a:prstDash val="solid"/>
          </a:ln>
          <a:effectLst/>
        </p:spPr>
        <p:txBody>
          <a:bodyPr rtlCol="0" anchor="ctr"/>
          <a:lstStyle/>
          <a:p>
            <a:pPr lvl="0" algn="ctr" defTabSz="914400">
              <a:defRPr/>
            </a:pPr>
            <a:r>
              <a:rPr lang="fr-FR" b="1" kern="0" dirty="0">
                <a:solidFill>
                  <a:srgbClr val="FFFFFF"/>
                </a:solidFill>
                <a:latin typeface="Arial Narrow" panose="020B0606020202030204" pitchFamily="34" charset="0"/>
              </a:rPr>
              <a:t>Les dosages du C non HDL et de </a:t>
            </a:r>
            <a:r>
              <a:rPr lang="fr-FR" b="1" kern="0" dirty="0" err="1">
                <a:solidFill>
                  <a:srgbClr val="FFFFFF"/>
                </a:solidFill>
                <a:latin typeface="Arial Narrow" panose="020B0606020202030204" pitchFamily="34" charset="0"/>
              </a:rPr>
              <a:t>l’apo</a:t>
            </a:r>
            <a:r>
              <a:rPr lang="fr-FR" b="1" kern="0" dirty="0">
                <a:solidFill>
                  <a:srgbClr val="FFFFFF"/>
                </a:solidFill>
                <a:latin typeface="Arial Narrow" panose="020B0606020202030204" pitchFamily="34" charset="0"/>
              </a:rPr>
              <a:t> B semblent supérieurs à celui du C-LDL pour prédire le risque d’événement </a:t>
            </a:r>
            <a:br>
              <a:rPr lang="fr-FR" b="1" kern="0" dirty="0">
                <a:solidFill>
                  <a:srgbClr val="FFFFFF"/>
                </a:solidFill>
                <a:latin typeface="Arial Narrow" panose="020B0606020202030204" pitchFamily="34" charset="0"/>
              </a:rPr>
            </a:br>
            <a:r>
              <a:rPr lang="fr-FR" b="1" kern="0" dirty="0">
                <a:solidFill>
                  <a:srgbClr val="FFFFFF"/>
                </a:solidFill>
                <a:latin typeface="Arial Narrow" panose="020B0606020202030204" pitchFamily="34" charset="0"/>
              </a:rPr>
              <a:t>CV.</a:t>
            </a:r>
          </a:p>
        </p:txBody>
      </p:sp>
      <p:pic>
        <p:nvPicPr>
          <p:cNvPr id="17" name="Graphic 16" descr="Arrow Right with solid fill">
            <a:extLst>
              <a:ext uri="{FF2B5EF4-FFF2-40B4-BE49-F238E27FC236}">
                <a16:creationId xmlns:a16="http://schemas.microsoft.com/office/drawing/2014/main" id="{75A94A2F-8156-4B67-8B4B-5923FCF440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669" y="2630038"/>
            <a:ext cx="652255" cy="547118"/>
          </a:xfrm>
          <a:prstGeom prst="rect">
            <a:avLst/>
          </a:prstGeom>
        </p:spPr>
      </p:pic>
      <p:sp>
        <p:nvSpPr>
          <p:cNvPr id="19" name="Rectangle 18">
            <a:extLst>
              <a:ext uri="{FF2B5EF4-FFF2-40B4-BE49-F238E27FC236}">
                <a16:creationId xmlns:a16="http://schemas.microsoft.com/office/drawing/2014/main" id="{93CAABFF-3287-4FC2-8218-B7392C161787}"/>
              </a:ext>
            </a:extLst>
          </p:cNvPr>
          <p:cNvSpPr/>
          <p:nvPr/>
        </p:nvSpPr>
        <p:spPr>
          <a:xfrm>
            <a:off x="499853" y="4832011"/>
            <a:ext cx="8408821"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fr-FR" sz="1300" b="1" i="1" u="sng" dirty="0">
                <a:solidFill>
                  <a:schemeClr val="tx1"/>
                </a:solidFill>
                <a:latin typeface="Arial Narrow" panose="020B0606020202030204" pitchFamily="34" charset="0"/>
                <a:cs typeface="Arial" panose="020B0604020202020204" pitchFamily="34" charset="0"/>
              </a:rPr>
              <a:t>Analyses de laboratoire au Canadaꭞ</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du C non HDL est couramment rapporté sans frais additionnel partout au Canada.</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de </a:t>
            </a:r>
            <a:r>
              <a:rPr lang="fr-FR" sz="1100" i="1" dirty="0" err="1">
                <a:solidFill>
                  <a:schemeClr val="tx1"/>
                </a:solidFill>
                <a:latin typeface="Arial Narrow" panose="020B0606020202030204" pitchFamily="34" charset="0"/>
                <a:cs typeface="Arial" panose="020B0604020202020204" pitchFamily="34" charset="0"/>
              </a:rPr>
              <a:t>l’apo</a:t>
            </a:r>
            <a:r>
              <a:rPr lang="fr-FR" sz="1100" i="1" dirty="0">
                <a:solidFill>
                  <a:schemeClr val="tx1"/>
                </a:solidFill>
                <a:latin typeface="Arial Narrow" panose="020B0606020202030204" pitchFamily="34" charset="0"/>
                <a:cs typeface="Arial" panose="020B0604020202020204" pitchFamily="34" charset="0"/>
              </a:rPr>
              <a:t> B est également disponible en tant qu’analyse de laboratoire couverte dans toutes les provinces, sauf celle de l’Ontario.</a:t>
            </a:r>
          </a:p>
        </p:txBody>
      </p:sp>
      <p:pic>
        <p:nvPicPr>
          <p:cNvPr id="20" name="Graphic 19" descr="Test tubes outline">
            <a:extLst>
              <a:ext uri="{FF2B5EF4-FFF2-40B4-BE49-F238E27FC236}">
                <a16:creationId xmlns:a16="http://schemas.microsoft.com/office/drawing/2014/main" id="{7C38292D-E14B-48E2-9A91-B8316F266A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195" y="4858346"/>
            <a:ext cx="655931" cy="655931"/>
          </a:xfrm>
          <a:prstGeom prst="rect">
            <a:avLst/>
          </a:prstGeom>
        </p:spPr>
      </p:pic>
      <p:sp>
        <p:nvSpPr>
          <p:cNvPr id="21" name="TextBox 20">
            <a:extLst>
              <a:ext uri="{FF2B5EF4-FFF2-40B4-BE49-F238E27FC236}">
                <a16:creationId xmlns:a16="http://schemas.microsoft.com/office/drawing/2014/main" id="{C96DCB62-8725-41F0-9D6E-477CEFF9B70A}"/>
              </a:ext>
            </a:extLst>
          </p:cNvPr>
          <p:cNvSpPr txBox="1"/>
          <p:nvPr/>
        </p:nvSpPr>
        <p:spPr>
          <a:xfrm>
            <a:off x="190449" y="5622159"/>
            <a:ext cx="8953551" cy="523220"/>
          </a:xfrm>
          <a:prstGeom prst="rect">
            <a:avLst/>
          </a:prstGeom>
          <a:noFill/>
        </p:spPr>
        <p:txBody>
          <a:bodyPr wrap="square" rtlCol="0">
            <a:spAutoFit/>
          </a:bodyPr>
          <a:lstStyle/>
          <a:p>
            <a:pPr marL="342900" indent="-342900" defTabSz="1218987">
              <a:buClr>
                <a:srgbClr val="35737F"/>
              </a:buClr>
              <a:buFont typeface="Wingdings" panose="05000000000000000000" pitchFamily="2" charset="2"/>
              <a:buChar char="§"/>
            </a:pPr>
            <a:r>
              <a:rPr lang="fr-FR" sz="1400" b="1" kern="0" dirty="0">
                <a:latin typeface="Arial Narrow" panose="020B0606020202030204" pitchFamily="34" charset="0"/>
                <a:cs typeface="Arial" pitchFamily="34" charset="0"/>
              </a:rPr>
              <a:t>Il est recommandé que pour tout patient présentant des triglycérides &gt; 1,5 </a:t>
            </a:r>
            <a:r>
              <a:rPr lang="fr-FR" sz="1400" b="1" kern="0" dirty="0" err="1">
                <a:latin typeface="Arial Narrow" panose="020B0606020202030204" pitchFamily="34" charset="0"/>
                <a:cs typeface="Arial" pitchFamily="34" charset="0"/>
              </a:rPr>
              <a:t>mmol</a:t>
            </a:r>
            <a:r>
              <a:rPr lang="fr-FR" sz="1400" b="1" kern="0" dirty="0">
                <a:latin typeface="Arial Narrow" panose="020B0606020202030204" pitchFamily="34" charset="0"/>
                <a:cs typeface="Arial" pitchFamily="34" charset="0"/>
              </a:rPr>
              <a:t>/L, le non-HDL-C ou l'</a:t>
            </a:r>
            <a:r>
              <a:rPr lang="fr-FR" sz="1400" b="1" kern="0" dirty="0" err="1">
                <a:latin typeface="Arial Narrow" panose="020B0606020202030204" pitchFamily="34" charset="0"/>
                <a:cs typeface="Arial" pitchFamily="34" charset="0"/>
              </a:rPr>
              <a:t>ApoB</a:t>
            </a:r>
            <a:r>
              <a:rPr lang="fr-FR" sz="1400" b="1" kern="0" dirty="0">
                <a:latin typeface="Arial Narrow" panose="020B0606020202030204" pitchFamily="34" charset="0"/>
                <a:cs typeface="Arial" pitchFamily="34" charset="0"/>
              </a:rPr>
              <a:t> soit utilisé au lieu du LDL-C comme paramètre lipidique préféré pour le dépistage.</a:t>
            </a:r>
            <a:r>
              <a:rPr lang="en-US" sz="1400" kern="0" dirty="0">
                <a:solidFill>
                  <a:schemeClr val="tx1">
                    <a:lumMod val="65000"/>
                    <a:lumOff val="35000"/>
                  </a:schemeClr>
                </a:solidFill>
                <a:latin typeface="Arial Narrow" panose="020B0606020202030204" pitchFamily="34" charset="0"/>
                <a:cs typeface="Arial" pitchFamily="34" charset="0"/>
              </a:rPr>
              <a:t> </a:t>
            </a:r>
            <a:r>
              <a:rPr lang="fr-FR" sz="1100" i="1" dirty="0">
                <a:solidFill>
                  <a:schemeClr val="tx1">
                    <a:lumMod val="65000"/>
                    <a:lumOff val="35000"/>
                  </a:schemeClr>
                </a:solidFill>
                <a:latin typeface="Arial Narrow" panose="020B0606020202030204" pitchFamily="34" charset="0"/>
              </a:rPr>
              <a:t>(Recommandation forte ; preuves de haute qualité)</a:t>
            </a:r>
            <a:endParaRPr lang="en-CA" sz="1100" i="1" dirty="0">
              <a:solidFill>
                <a:schemeClr val="tx1">
                  <a:lumMod val="65000"/>
                  <a:lumOff val="35000"/>
                </a:schemeClr>
              </a:solidFill>
              <a:latin typeface="Arial Narrow" panose="020B0606020202030204" pitchFamily="34" charset="0"/>
            </a:endParaRPr>
          </a:p>
        </p:txBody>
      </p:sp>
      <p:pic>
        <p:nvPicPr>
          <p:cNvPr id="2" name="Picture 1">
            <a:extLst>
              <a:ext uri="{FF2B5EF4-FFF2-40B4-BE49-F238E27FC236}">
                <a16:creationId xmlns:a16="http://schemas.microsoft.com/office/drawing/2014/main" id="{BFAD7844-81E5-4F9E-A059-7B14B01FD177}"/>
              </a:ext>
            </a:extLst>
          </p:cNvPr>
          <p:cNvPicPr>
            <a:picLocks noChangeAspect="1"/>
          </p:cNvPicPr>
          <p:nvPr/>
        </p:nvPicPr>
        <p:blipFill>
          <a:blip r:embed="rId9"/>
          <a:stretch>
            <a:fillRect/>
          </a:stretch>
        </p:blipFill>
        <p:spPr>
          <a:xfrm>
            <a:off x="390414" y="1469508"/>
            <a:ext cx="5423782" cy="3287141"/>
          </a:xfrm>
          <a:prstGeom prst="rect">
            <a:avLst/>
          </a:prstGeom>
        </p:spPr>
      </p:pic>
    </p:spTree>
    <p:extLst>
      <p:ext uri="{BB962C8B-B14F-4D97-AF65-F5344CB8AC3E}">
        <p14:creationId xmlns:p14="http://schemas.microsoft.com/office/powerpoint/2010/main" val="8813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370076"/>
            <a:ext cx="828501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peut-elle améliorer la stratification du risque et la gestion des dyslipidémies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 name="Rectangle 13">
            <a:extLst>
              <a:ext uri="{FF2B5EF4-FFF2-40B4-BE49-F238E27FC236}">
                <a16:creationId xmlns:a16="http://schemas.microsoft.com/office/drawing/2014/main" id="{5A5EDE8D-6E2B-400C-B513-D8265CCFD983}"/>
              </a:ext>
            </a:extLst>
          </p:cNvPr>
          <p:cNvSpPr/>
          <p:nvPr/>
        </p:nvSpPr>
        <p:spPr>
          <a:xfrm>
            <a:off x="2875402" y="-4929"/>
            <a:ext cx="3626633" cy="584775"/>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endParaRPr kumimoji="0" lang="en-US" sz="44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pic>
        <p:nvPicPr>
          <p:cNvPr id="27" name="Graphic 26" descr="Arrow Right with solid fill">
            <a:extLst>
              <a:ext uri="{FF2B5EF4-FFF2-40B4-BE49-F238E27FC236}">
                <a16:creationId xmlns:a16="http://schemas.microsoft.com/office/drawing/2014/main" id="{3633C554-EE96-4FCC-9A16-6A2D9B906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9486" y="1983071"/>
            <a:ext cx="468000" cy="468000"/>
          </a:xfrm>
          <a:prstGeom prst="rect">
            <a:avLst/>
          </a:prstGeom>
        </p:spPr>
      </p:pic>
      <p:pic>
        <p:nvPicPr>
          <p:cNvPr id="28" name="Graphic 27" descr="Arrow Right with solid fill">
            <a:extLst>
              <a:ext uri="{FF2B5EF4-FFF2-40B4-BE49-F238E27FC236}">
                <a16:creationId xmlns:a16="http://schemas.microsoft.com/office/drawing/2014/main" id="{3FAE3F49-3B91-401B-A3BC-378CD1CDBB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991" y="3705052"/>
            <a:ext cx="468000" cy="468000"/>
          </a:xfrm>
          <a:prstGeom prst="rect">
            <a:avLst/>
          </a:prstGeom>
        </p:spPr>
      </p:pic>
      <p:sp>
        <p:nvSpPr>
          <p:cNvPr id="29" name="Rectangle 28">
            <a:extLst>
              <a:ext uri="{FF2B5EF4-FFF2-40B4-BE49-F238E27FC236}">
                <a16:creationId xmlns:a16="http://schemas.microsoft.com/office/drawing/2014/main" id="{75E600AD-2DB7-4217-B394-30622AD17325}"/>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defRPr/>
            </a:pPr>
            <a:r>
              <a:rPr lang="fr-FR" sz="1300" b="1" i="1" u="sng" dirty="0">
                <a:solidFill>
                  <a:prstClr val="black"/>
                </a:solidFill>
                <a:latin typeface="Arial Narrow" panose="020B0606020202030204" pitchFamily="34" charset="0"/>
                <a:cs typeface="Arial" panose="020B0604020202020204" pitchFamily="34" charset="0"/>
              </a:rPr>
              <a:t>Analyses de laboratoire au Canadaꭞ</a:t>
            </a:r>
          </a:p>
          <a:p>
            <a:pPr lvl="3">
              <a:defRPr/>
            </a:pPr>
            <a:r>
              <a:rPr lang="fr-FR" sz="1100" dirty="0">
                <a:solidFill>
                  <a:prstClr val="black"/>
                </a:solidFill>
                <a:latin typeface="Arial Narrow" panose="020B0606020202030204" pitchFamily="34" charset="0"/>
                <a:cs typeface="Arial" panose="020B0604020202020204" pitchFamily="34" charset="0"/>
              </a:rPr>
              <a:t>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n’est pas actuellement considérée comme une cible thérapeutique. Cependant, le dosage de 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est disponible partout au Canada et son analyse en laboratoire est couverte dans la plupart des provinces, sauf celles de l’Ontario et du Manitoba.</a:t>
            </a:r>
          </a:p>
        </p:txBody>
      </p:sp>
      <p:pic>
        <p:nvPicPr>
          <p:cNvPr id="30" name="Graphic 29" descr="Test tubes outline">
            <a:extLst>
              <a:ext uri="{FF2B5EF4-FFF2-40B4-BE49-F238E27FC236}">
                <a16:creationId xmlns:a16="http://schemas.microsoft.com/office/drawing/2014/main" id="{541B859A-C6E5-45ED-9C9C-643A82A52C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100" y="5386572"/>
            <a:ext cx="655931" cy="655931"/>
          </a:xfrm>
          <a:prstGeom prst="rect">
            <a:avLst/>
          </a:prstGeom>
        </p:spPr>
      </p:pic>
      <p:sp>
        <p:nvSpPr>
          <p:cNvPr id="31" name="Rectangle: Rounded Corners 30">
            <a:extLst>
              <a:ext uri="{FF2B5EF4-FFF2-40B4-BE49-F238E27FC236}">
                <a16:creationId xmlns:a16="http://schemas.microsoft.com/office/drawing/2014/main" id="{EB3E67B3-149E-476C-AF39-A4402B5238CF}"/>
              </a:ext>
            </a:extLst>
          </p:cNvPr>
          <p:cNvSpPr/>
          <p:nvPr/>
        </p:nvSpPr>
        <p:spPr>
          <a:xfrm>
            <a:off x="6469713"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32" name="Picture 31">
            <a:extLst>
              <a:ext uri="{FF2B5EF4-FFF2-40B4-BE49-F238E27FC236}">
                <a16:creationId xmlns:a16="http://schemas.microsoft.com/office/drawing/2014/main" id="{CEF2F6E8-7B22-4FD8-97C1-924AAFF33C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7682" y="1251556"/>
            <a:ext cx="247258" cy="563552"/>
          </a:xfrm>
          <a:prstGeom prst="rect">
            <a:avLst/>
          </a:prstGeom>
        </p:spPr>
      </p:pic>
      <p:sp>
        <p:nvSpPr>
          <p:cNvPr id="33" name="TextBox 32">
            <a:extLst>
              <a:ext uri="{FF2B5EF4-FFF2-40B4-BE49-F238E27FC236}">
                <a16:creationId xmlns:a16="http://schemas.microsoft.com/office/drawing/2014/main" id="{281BD722-D11B-4CA9-8EF9-8829AFD100FD}"/>
              </a:ext>
            </a:extLst>
          </p:cNvPr>
          <p:cNvSpPr txBox="1"/>
          <p:nvPr/>
        </p:nvSpPr>
        <p:spPr>
          <a:xfrm>
            <a:off x="6393239" y="1680902"/>
            <a:ext cx="2685799" cy="3462486"/>
          </a:xfrm>
          <a:prstGeom prst="rect">
            <a:avLst/>
          </a:prstGeom>
          <a:noFill/>
        </p:spPr>
        <p:txBody>
          <a:bodyPr wrap="square" rtlCol="0">
            <a:spAutoFit/>
          </a:bodyPr>
          <a:lstStyle/>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6 millions de Canadiens ont une concentration élevée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 la dyslipidémie génétique la plus courante.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Des concentrations élevées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sont associées à un risque élevé de MCV récurrente chez les individus de la population générale.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agents couramment utilisés, comme les statines et l'</a:t>
            </a:r>
            <a:r>
              <a:rPr lang="fr-FR" sz="1200" kern="0" dirty="0" err="1">
                <a:solidFill>
                  <a:prstClr val="white"/>
                </a:solidFill>
                <a:latin typeface="Arial Narrow" panose="020B0606020202030204" pitchFamily="34" charset="0"/>
              </a:rPr>
              <a:t>ézétimibe</a:t>
            </a:r>
            <a:r>
              <a:rPr lang="fr-FR" sz="1200" kern="0" dirty="0">
                <a:solidFill>
                  <a:prstClr val="white"/>
                </a:solidFill>
                <a:latin typeface="Arial Narrow" panose="020B0606020202030204" pitchFamily="34" charset="0"/>
              </a:rPr>
              <a:t>, n'abaissent pas suffisamment la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inhibiteurs de PCSK9, la niacine et l'aphérèse peuvent abaisser les taux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mais les preuves de leur utilisation sont relativement limitées.</a:t>
            </a: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1. O'Donoghue ML, Fazio S,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Giugliano</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RP, et al. Lipoprotein(a), PCSK9 Inhibition, and Cardiovascular Risk. Circulation 2019;139(12):1483-92; 2. Bittner VA,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Szarek</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M, Aylward PE, et al. Effect of Alirocumab on Lipoprotein(a) and Cardiovascular Risk </a:t>
            </a:r>
            <a:b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b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After Acute Coronary Syndrome. JACC 2020;75(2):133-44; 3. Pare G,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Caku</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 McQueen M, Anand SS,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Enas</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b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4.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Enkhmaa</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B,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Anuurad</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E, Berglund L. Lipoprotein(a): impact by ethnicity and environmental and medical conditions. J Lipid Res. 2016;57(7):1111-25.</a:t>
            </a:r>
            <a:b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b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C-LDL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cholestérol</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à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lipoprotéines</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de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basse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densité</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ECRA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essais</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contrôlés</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à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répartition</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aléatoire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HF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hypercholestérolémie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familiale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Lp</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(a)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lipoprotéine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 MCV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maladie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cardiovasculaire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MCVA :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maladie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cardiovasculaire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athéroscléreuse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a:t>
            </a:r>
            <a:b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b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Contenu</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adapté</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de Pearson, et al. 2021 Canadian Cardiovascular Society Guidelines for the Management of Dyslipidemia for the Prevention of Cardiovascular Disease in the Adult. À </a:t>
            </a:r>
            <a:r>
              <a:rPr lang="en-CA" sz="600" dirty="0" err="1">
                <a:solidFill>
                  <a:prstClr val="white"/>
                </a:solidFill>
                <a:latin typeface="Arial Narrow" panose="020B0606020202030204" pitchFamily="34" charset="0"/>
                <a:ea typeface="Calibri" panose="020F0502020204030204" pitchFamily="34" charset="0"/>
                <a:cs typeface="Calibri" panose="020F0502020204030204" pitchFamily="34" charset="0"/>
              </a:rPr>
              <a:t>l’adresse</a:t>
            </a:r>
            <a:r>
              <a:rPr lang="en-CA" sz="600" dirty="0">
                <a:solidFill>
                  <a:prstClr val="white"/>
                </a:solidFill>
                <a:latin typeface="Arial Narrow" panose="020B0606020202030204" pitchFamily="34" charset="0"/>
                <a:ea typeface="Calibri" panose="020F0502020204030204" pitchFamily="34" charset="0"/>
                <a:cs typeface="Calibri" panose="020F0502020204030204" pitchFamily="34" charset="0"/>
              </a:rPr>
              <a:t> https://doi.org/10.1016/j.cjca.2021.03.016</a:t>
            </a:r>
          </a:p>
        </p:txBody>
      </p:sp>
      <p:pic>
        <p:nvPicPr>
          <p:cNvPr id="2" name="Picture 1">
            <a:extLst>
              <a:ext uri="{FF2B5EF4-FFF2-40B4-BE49-F238E27FC236}">
                <a16:creationId xmlns:a16="http://schemas.microsoft.com/office/drawing/2014/main" id="{DDC8E9BB-830B-496A-95A1-C6F80DD51269}"/>
              </a:ext>
            </a:extLst>
          </p:cNvPr>
          <p:cNvPicPr>
            <a:picLocks noChangeAspect="1"/>
          </p:cNvPicPr>
          <p:nvPr/>
        </p:nvPicPr>
        <p:blipFill>
          <a:blip r:embed="rId10"/>
          <a:stretch>
            <a:fillRect/>
          </a:stretch>
        </p:blipFill>
        <p:spPr>
          <a:xfrm>
            <a:off x="2855757" y="1609739"/>
            <a:ext cx="3512399" cy="1177259"/>
          </a:xfrm>
          <a:prstGeom prst="rect">
            <a:avLst/>
          </a:prstGeom>
        </p:spPr>
      </p:pic>
      <p:pic>
        <p:nvPicPr>
          <p:cNvPr id="3" name="Picture 2">
            <a:extLst>
              <a:ext uri="{FF2B5EF4-FFF2-40B4-BE49-F238E27FC236}">
                <a16:creationId xmlns:a16="http://schemas.microsoft.com/office/drawing/2014/main" id="{1860F2BB-3AE7-4A11-B8D8-D55BF845BA39}"/>
              </a:ext>
            </a:extLst>
          </p:cNvPr>
          <p:cNvPicPr>
            <a:picLocks noChangeAspect="1"/>
          </p:cNvPicPr>
          <p:nvPr/>
        </p:nvPicPr>
        <p:blipFill>
          <a:blip r:embed="rId11"/>
          <a:stretch>
            <a:fillRect/>
          </a:stretch>
        </p:blipFill>
        <p:spPr>
          <a:xfrm>
            <a:off x="2843749" y="3134328"/>
            <a:ext cx="3512399" cy="1889428"/>
          </a:xfrm>
          <a:prstGeom prst="rect">
            <a:avLst/>
          </a:prstGeom>
        </p:spPr>
      </p:pic>
      <p:pic>
        <p:nvPicPr>
          <p:cNvPr id="9" name="Picture 8">
            <a:extLst>
              <a:ext uri="{FF2B5EF4-FFF2-40B4-BE49-F238E27FC236}">
                <a16:creationId xmlns:a16="http://schemas.microsoft.com/office/drawing/2014/main" id="{2AB7CF22-290D-413C-98F2-E0473D5EEC7E}"/>
              </a:ext>
            </a:extLst>
          </p:cNvPr>
          <p:cNvPicPr>
            <a:picLocks noChangeAspect="1"/>
          </p:cNvPicPr>
          <p:nvPr/>
        </p:nvPicPr>
        <p:blipFill>
          <a:blip r:embed="rId12"/>
          <a:stretch>
            <a:fillRect/>
          </a:stretch>
        </p:blipFill>
        <p:spPr>
          <a:xfrm>
            <a:off x="81168" y="1551281"/>
            <a:ext cx="2548349" cy="3456732"/>
          </a:xfrm>
          <a:prstGeom prst="rect">
            <a:avLst/>
          </a:prstGeom>
        </p:spPr>
      </p:pic>
    </p:spTree>
    <p:extLst>
      <p:ext uri="{BB962C8B-B14F-4D97-AF65-F5344CB8AC3E}">
        <p14:creationId xmlns:p14="http://schemas.microsoft.com/office/powerpoint/2010/main" val="123151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370076"/>
            <a:ext cx="828501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peut-elle améliorer la stratification du risque et la gestion de la dyslipidémie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 name="Rectangle 13">
            <a:extLst>
              <a:ext uri="{FF2B5EF4-FFF2-40B4-BE49-F238E27FC236}">
                <a16:creationId xmlns:a16="http://schemas.microsoft.com/office/drawing/2014/main" id="{5A5EDE8D-6E2B-400C-B513-D8265CCFD983}"/>
              </a:ext>
            </a:extLst>
          </p:cNvPr>
          <p:cNvSpPr/>
          <p:nvPr/>
        </p:nvSpPr>
        <p:spPr>
          <a:xfrm>
            <a:off x="2310903" y="-4929"/>
            <a:ext cx="4245986"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endParaRPr kumimoji="0" lang="en-US" sz="4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pic>
        <p:nvPicPr>
          <p:cNvPr id="22" name="Picture 21">
            <a:extLst>
              <a:ext uri="{FF2B5EF4-FFF2-40B4-BE49-F238E27FC236}">
                <a16:creationId xmlns:a16="http://schemas.microsoft.com/office/drawing/2014/main" id="{C70E7BED-E5DE-405F-A6E4-17A7FF9BB1BF}"/>
              </a:ext>
            </a:extLst>
          </p:cNvPr>
          <p:cNvPicPr>
            <a:picLocks noChangeAspect="1"/>
          </p:cNvPicPr>
          <p:nvPr/>
        </p:nvPicPr>
        <p:blipFill>
          <a:blip r:embed="rId5"/>
          <a:stretch>
            <a:fillRect/>
          </a:stretch>
        </p:blipFill>
        <p:spPr>
          <a:xfrm>
            <a:off x="55328" y="1684028"/>
            <a:ext cx="2255574" cy="2879025"/>
          </a:xfrm>
          <a:prstGeom prst="rect">
            <a:avLst/>
          </a:prstGeom>
        </p:spPr>
      </p:pic>
      <p:pic>
        <p:nvPicPr>
          <p:cNvPr id="23" name="Picture 22">
            <a:extLst>
              <a:ext uri="{FF2B5EF4-FFF2-40B4-BE49-F238E27FC236}">
                <a16:creationId xmlns:a16="http://schemas.microsoft.com/office/drawing/2014/main" id="{C96941E9-8C27-49E7-9AAE-2CEDACFEAA98}"/>
              </a:ext>
            </a:extLst>
          </p:cNvPr>
          <p:cNvPicPr>
            <a:picLocks noChangeAspect="1"/>
          </p:cNvPicPr>
          <p:nvPr/>
        </p:nvPicPr>
        <p:blipFill>
          <a:blip r:embed="rId6"/>
          <a:stretch>
            <a:fillRect/>
          </a:stretch>
        </p:blipFill>
        <p:spPr>
          <a:xfrm>
            <a:off x="2727940" y="1712240"/>
            <a:ext cx="3411910" cy="1260719"/>
          </a:xfrm>
          <a:prstGeom prst="rect">
            <a:avLst/>
          </a:prstGeom>
        </p:spPr>
      </p:pic>
      <p:pic>
        <p:nvPicPr>
          <p:cNvPr id="24" name="Picture 23">
            <a:extLst>
              <a:ext uri="{FF2B5EF4-FFF2-40B4-BE49-F238E27FC236}">
                <a16:creationId xmlns:a16="http://schemas.microsoft.com/office/drawing/2014/main" id="{8569832D-633F-4809-BC8B-2EDF75322E78}"/>
              </a:ext>
            </a:extLst>
          </p:cNvPr>
          <p:cNvPicPr>
            <a:picLocks noChangeAspect="1"/>
          </p:cNvPicPr>
          <p:nvPr/>
        </p:nvPicPr>
        <p:blipFill>
          <a:blip r:embed="rId7"/>
          <a:stretch>
            <a:fillRect/>
          </a:stretch>
        </p:blipFill>
        <p:spPr>
          <a:xfrm>
            <a:off x="2727940" y="3123540"/>
            <a:ext cx="3373117" cy="1797760"/>
          </a:xfrm>
          <a:prstGeom prst="rect">
            <a:avLst/>
          </a:prstGeom>
        </p:spPr>
      </p:pic>
      <p:pic>
        <p:nvPicPr>
          <p:cNvPr id="27" name="Graphic 26" descr="Arrow Right with solid fill">
            <a:extLst>
              <a:ext uri="{FF2B5EF4-FFF2-40B4-BE49-F238E27FC236}">
                <a16:creationId xmlns:a16="http://schemas.microsoft.com/office/drawing/2014/main" id="{3633C554-EE96-4FCC-9A16-6A2D9B906B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401" y="1983071"/>
            <a:ext cx="468000" cy="468000"/>
          </a:xfrm>
          <a:prstGeom prst="rect">
            <a:avLst/>
          </a:prstGeom>
        </p:spPr>
      </p:pic>
      <p:pic>
        <p:nvPicPr>
          <p:cNvPr id="28" name="Graphic 27" descr="Arrow Right with solid fill">
            <a:extLst>
              <a:ext uri="{FF2B5EF4-FFF2-40B4-BE49-F238E27FC236}">
                <a16:creationId xmlns:a16="http://schemas.microsoft.com/office/drawing/2014/main" id="{3FAE3F49-3B91-401B-A3BC-378CD1CDBB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9940" y="3705052"/>
            <a:ext cx="468000" cy="468000"/>
          </a:xfrm>
          <a:prstGeom prst="rect">
            <a:avLst/>
          </a:prstGeom>
        </p:spPr>
      </p:pic>
      <p:sp>
        <p:nvSpPr>
          <p:cNvPr id="29" name="Rectangle 28">
            <a:extLst>
              <a:ext uri="{FF2B5EF4-FFF2-40B4-BE49-F238E27FC236}">
                <a16:creationId xmlns:a16="http://schemas.microsoft.com/office/drawing/2014/main" id="{75E600AD-2DB7-4217-B394-30622AD17325}"/>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Lab Testing in Canadaꭞ</a:t>
            </a:r>
          </a:p>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is not currently considered a treatment target. However, </a:t>
            </a: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testing is available across Canada, and is currently an insured laboratory test in most provinces, except in Ontario and Manitoba</a:t>
            </a:r>
            <a:endParaRPr kumimoji="0" lang="en-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pic>
        <p:nvPicPr>
          <p:cNvPr id="30" name="Graphic 29" descr="Test tubes outline">
            <a:extLst>
              <a:ext uri="{FF2B5EF4-FFF2-40B4-BE49-F238E27FC236}">
                <a16:creationId xmlns:a16="http://schemas.microsoft.com/office/drawing/2014/main" id="{541B859A-C6E5-45ED-9C9C-643A82A52C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100" y="5386572"/>
            <a:ext cx="655931" cy="655931"/>
          </a:xfrm>
          <a:prstGeom prst="rect">
            <a:avLst/>
          </a:prstGeom>
        </p:spPr>
      </p:pic>
      <p:sp>
        <p:nvSpPr>
          <p:cNvPr id="31" name="Rectangle: Rounded Corners 30">
            <a:extLst>
              <a:ext uri="{FF2B5EF4-FFF2-40B4-BE49-F238E27FC236}">
                <a16:creationId xmlns:a16="http://schemas.microsoft.com/office/drawing/2014/main" id="{EB3E67B3-149E-476C-AF39-A4402B5238CF}"/>
              </a:ext>
            </a:extLst>
          </p:cNvPr>
          <p:cNvSpPr/>
          <p:nvPr/>
        </p:nvSpPr>
        <p:spPr>
          <a:xfrm>
            <a:off x="6216324"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32" name="Picture 31">
            <a:extLst>
              <a:ext uri="{FF2B5EF4-FFF2-40B4-BE49-F238E27FC236}">
                <a16:creationId xmlns:a16="http://schemas.microsoft.com/office/drawing/2014/main" id="{CEF2F6E8-7B22-4FD8-97C1-924AAFF33C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4293" y="1251556"/>
            <a:ext cx="247258" cy="563552"/>
          </a:xfrm>
          <a:prstGeom prst="rect">
            <a:avLst/>
          </a:prstGeom>
        </p:spPr>
      </p:pic>
      <p:sp>
        <p:nvSpPr>
          <p:cNvPr id="33" name="TextBox 32">
            <a:extLst>
              <a:ext uri="{FF2B5EF4-FFF2-40B4-BE49-F238E27FC236}">
                <a16:creationId xmlns:a16="http://schemas.microsoft.com/office/drawing/2014/main" id="{281BD722-D11B-4CA9-8EF9-8829AFD100FD}"/>
              </a:ext>
            </a:extLst>
          </p:cNvPr>
          <p:cNvSpPr txBox="1"/>
          <p:nvPr/>
        </p:nvSpPr>
        <p:spPr>
          <a:xfrm>
            <a:off x="6139850" y="1680902"/>
            <a:ext cx="2685799" cy="3554819"/>
          </a:xfrm>
          <a:prstGeom prst="rect">
            <a:avLst/>
          </a:prstGeom>
          <a:noFill/>
        </p:spPr>
        <p:txBody>
          <a:bodyPr wrap="square" rtlCol="0">
            <a:spAutoFit/>
          </a:bodyPr>
          <a:lstStyle/>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6 million Canadians have high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  </a:t>
            </a:r>
            <a:r>
              <a:rPr kumimoji="0" lang="en-CA"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most common genetic dyslipidemia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High concentrations of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are associated with high risk of recurrent CVD in individuals from the general population</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Commonly used agents such as statins and ezetimibe) do not adequately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PCSK9 inhibitors, niacin, and apheresis can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levels, but relatively limited evidence currently exists for their use</a:t>
            </a: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1. O'Donoghue ML, Fazio 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Giugliano</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RP, et al. Lipoprotein(a), PCSK9 Inhibition, and Cardiovascular Risk. Circulation 2019;139(12):1483-92; 2. Bittner VA,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Szarek</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 Aylward PE, et al. Effect of Alirocumab on Lipoprotein(a) and Cardiovascular Risk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After Acute Coronary Syndrome. JACC 2020;75(2):133-44; 3. Pare G,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Caku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McQueen M, Anand SS,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Enas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4.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Enkhmaa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B,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Anuurad</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Berglund L. Lipoprotein(a): impact by ethnicity and environmental and medical conditions. J Lipid Res. 2016;57(7):1111-25.</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C-LDL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cholestérol</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basse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densité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ECRA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essais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contrôlés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répartition</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aléatoire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HF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hypercholestérolémie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familiale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Lp</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MCV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MCVA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athéroscléreuse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Contenu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adapté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Pearson, et al. 2021 Canadian Cardiovascular Society Guidelines for the Management of Dyslipidemia for the Prevention of Cardiovascular Disease in the Adult.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l’adresse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https://doi.org/10.1016/j.cjca.2021.03.016</a:t>
            </a:r>
          </a:p>
        </p:txBody>
      </p:sp>
      <p:sp>
        <p:nvSpPr>
          <p:cNvPr id="35" name="Rectangle 34">
            <a:extLst>
              <a:ext uri="{FF2B5EF4-FFF2-40B4-BE49-F238E27FC236}">
                <a16:creationId xmlns:a16="http://schemas.microsoft.com/office/drawing/2014/main" id="{C53C876D-C23D-4657-AACC-47FAEFCEEA2F}"/>
              </a:ext>
            </a:extLst>
          </p:cNvPr>
          <p:cNvSpPr/>
          <p:nvPr/>
        </p:nvSpPr>
        <p:spPr>
          <a:xfrm>
            <a:off x="55328" y="1136424"/>
            <a:ext cx="9033344" cy="5043197"/>
          </a:xfrm>
          <a:prstGeom prst="rect">
            <a:avLst/>
          </a:prstGeom>
          <a:solidFill>
            <a:schemeClr val="bg1"/>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8597C45C-1677-454E-9EBD-0E473435E28A}"/>
              </a:ext>
            </a:extLst>
          </p:cNvPr>
          <p:cNvSpPr txBox="1"/>
          <p:nvPr/>
        </p:nvSpPr>
        <p:spPr>
          <a:xfrm>
            <a:off x="128978" y="3337064"/>
            <a:ext cx="8882018" cy="2985433"/>
          </a:xfrm>
          <a:prstGeom prst="rect">
            <a:avLst/>
          </a:prstGeom>
          <a:noFill/>
        </p:spPr>
        <p:txBody>
          <a:bodyPr wrap="square" rtlCol="0">
            <a:spAutoFit/>
          </a:bodyPr>
          <a:lstStyle/>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Il est recommandé de mesurer le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une fois dans la vie d'une personne dans le cadre du dépistage initial des lipides.</a:t>
            </a:r>
            <a:r>
              <a:rPr lang="fr-FR" sz="2000" b="1" kern="0" dirty="0">
                <a:solidFill>
                  <a:srgbClr val="3C8C9C"/>
                </a:solidFill>
                <a:latin typeface="Arial Narrow" panose="020B0606020202030204" pitchFamily="34" charset="0"/>
                <a:cs typeface="Arial" pitchFamily="34" charset="0"/>
              </a:rPr>
              <a:t> </a:t>
            </a:r>
            <a:r>
              <a:rPr lang="fr-FR" sz="1600" i="1" kern="0" dirty="0">
                <a:solidFill>
                  <a:prstClr val="black">
                    <a:lumMod val="65000"/>
                    <a:lumOff val="35000"/>
                  </a:prstClr>
                </a:solidFill>
                <a:latin typeface="Arial Narrow" panose="020B0606020202030204" pitchFamily="34" charset="0"/>
                <a:cs typeface="Arial" pitchFamily="34" charset="0"/>
              </a:rPr>
              <a:t>(Recommandation forte ; preuves de haute qualité)</a:t>
            </a:r>
          </a:p>
          <a:p>
            <a:pPr lvl="0" defTabSz="1218987">
              <a:buClr>
                <a:srgbClr val="3C8C9C"/>
              </a:buClr>
              <a:defRPr/>
            </a:pPr>
            <a:endParaRPr kumimoji="0" lang="en-US" sz="1600" b="0" i="1" strike="noStrike" kern="1200" cap="none" spc="0" normalizeH="0" baseline="0" noProof="0" dirty="0">
              <a:ln>
                <a:noFill/>
              </a:ln>
              <a:solidFill>
                <a:srgbClr val="265A64"/>
              </a:solidFill>
              <a:effectLst/>
              <a:uLnTx/>
              <a:uFillTx/>
              <a:latin typeface="Arial Narrow" panose="020B0606020202030204" pitchFamily="34" charset="0"/>
            </a:endParaRPr>
          </a:p>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Pour tous les patients dans le cadre de la prévention primaire avec un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≥50 mg/</a:t>
            </a:r>
            <a:r>
              <a:rPr lang="fr-FR" sz="2000" b="1" kern="0" dirty="0" err="1">
                <a:latin typeface="Arial Narrow" panose="020B0606020202030204" pitchFamily="34" charset="0"/>
                <a:cs typeface="Arial" pitchFamily="34" charset="0"/>
              </a:rPr>
              <a:t>dL</a:t>
            </a:r>
            <a:r>
              <a:rPr lang="fr-FR" sz="2000" b="1" kern="0" dirty="0">
                <a:latin typeface="Arial Narrow" panose="020B0606020202030204" pitchFamily="34" charset="0"/>
                <a:cs typeface="Arial" pitchFamily="34" charset="0"/>
              </a:rPr>
              <a:t> (ou ≥100 nmol/L), il est recommandé de donner plus tôt et plus intensivement des conseils de modification du comportement de santé et de prendre en charge les autres facteurs de risque de MVAS.  </a:t>
            </a:r>
            <a:r>
              <a:rPr lang="en-CA" sz="1600" i="1" dirty="0">
                <a:solidFill>
                  <a:prstClr val="black">
                    <a:lumMod val="65000"/>
                    <a:lumOff val="35000"/>
                  </a:prstClr>
                </a:solidFill>
                <a:latin typeface="Arial Narrow" panose="020B0606020202030204" pitchFamily="34" charset="0"/>
              </a:rPr>
              <a:t>(Forte </a:t>
            </a:r>
            <a:r>
              <a:rPr lang="en-CA" sz="1600" i="1" dirty="0" err="1">
                <a:solidFill>
                  <a:prstClr val="black">
                    <a:lumMod val="65000"/>
                    <a:lumOff val="35000"/>
                  </a:prstClr>
                </a:solidFill>
                <a:latin typeface="Arial Narrow" panose="020B0606020202030204" pitchFamily="34" charset="0"/>
              </a:rPr>
              <a:t>recommandation</a:t>
            </a:r>
            <a:r>
              <a:rPr lang="en-CA" sz="1600" i="1" dirty="0">
                <a:solidFill>
                  <a:prstClr val="black">
                    <a:lumMod val="65000"/>
                    <a:lumOff val="35000"/>
                  </a:prstClr>
                </a:solidFill>
                <a:latin typeface="Arial Narrow" panose="020B0606020202030204" pitchFamily="34" charset="0"/>
              </a:rPr>
              <a:t> ; consensus </a:t>
            </a:r>
            <a:r>
              <a:rPr lang="en-CA" sz="1600" i="1" dirty="0" err="1">
                <a:solidFill>
                  <a:prstClr val="black">
                    <a:lumMod val="65000"/>
                    <a:lumOff val="35000"/>
                  </a:prstClr>
                </a:solidFill>
                <a:latin typeface="Arial Narrow" panose="020B0606020202030204" pitchFamily="34" charset="0"/>
              </a:rPr>
              <a:t>d'experts</a:t>
            </a:r>
            <a:r>
              <a:rPr lang="en-CA" sz="1600" i="1" dirty="0">
                <a:solidFill>
                  <a:prstClr val="black">
                    <a:lumMod val="65000"/>
                    <a:lumOff val="35000"/>
                  </a:prstClr>
                </a:solidFill>
                <a:latin typeface="Arial Narrow" panose="020B0606020202030204" pitchFamily="34" charset="0"/>
              </a:rPr>
              <a:t>)</a:t>
            </a:r>
            <a:endParaRPr kumimoji="0" lang="en-CA"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514350" marR="0" lvl="0" indent="-514350" algn="l" defTabSz="1218987"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endParaRPr>
          </a:p>
        </p:txBody>
      </p:sp>
      <p:pic>
        <p:nvPicPr>
          <p:cNvPr id="37" name="Picture 36" descr="A white circle with text&#10;&#10;Description automatically generated with low confidence">
            <a:extLst>
              <a:ext uri="{FF2B5EF4-FFF2-40B4-BE49-F238E27FC236}">
                <a16:creationId xmlns:a16="http://schemas.microsoft.com/office/drawing/2014/main" id="{43DC44B0-71E2-4DFD-805C-EF8224694D55}"/>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78829" y="1453510"/>
            <a:ext cx="1681856" cy="1681856"/>
          </a:xfrm>
          <a:prstGeom prst="rect">
            <a:avLst/>
          </a:prstGeom>
        </p:spPr>
      </p:pic>
    </p:spTree>
    <p:extLst>
      <p:ext uri="{BB962C8B-B14F-4D97-AF65-F5344CB8AC3E}">
        <p14:creationId xmlns:p14="http://schemas.microsoft.com/office/powerpoint/2010/main" val="4820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p:bldP spid="35"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 y="133022"/>
            <a:ext cx="9144000" cy="61555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3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renseignements sur le conférencier</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fr-CA" altLang="en-US" sz="3600" b="1" i="0" u="none" strike="noStrike" kern="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Présentateur</a:t>
            </a: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 - </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a:t>
            </a:r>
            <a:r>
              <a:rPr kumimoji="0" lang="fr-CA"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nom du présentateur</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 </a:t>
            </a:r>
            <a:endParaRPr kumimoji="0" lang="en-US" altLang="en-US" sz="3600" b="1" i="0" u="none" strike="noStrike" kern="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CA" altLang="en-US" sz="3200" b="1" i="0" u="none" strike="noStrike" kern="120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Relations avec des commanditaires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Subventions/Soutien à la recherche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Bureau des conférenciers/Honoraires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Frais de consultation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Brevets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Autres :</a:t>
            </a:r>
            <a:endParaRPr kumimoji="0" lang="fr-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75328"/>
            <a:ext cx="9089061"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9" name="TextBox 38">
            <a:extLst>
              <a:ext uri="{FF2B5EF4-FFF2-40B4-BE49-F238E27FC236}">
                <a16:creationId xmlns:a16="http://schemas.microsoft.com/office/drawing/2014/main" id="{E982F9AC-AD65-4023-B943-3BA32C61E66E}"/>
              </a:ext>
            </a:extLst>
          </p:cNvPr>
          <p:cNvSpPr txBox="1"/>
          <p:nvPr/>
        </p:nvSpPr>
        <p:spPr>
          <a:xfrm>
            <a:off x="4718996" y="1658400"/>
            <a:ext cx="4342508" cy="4124206"/>
          </a:xfrm>
          <a:prstGeom prst="rect">
            <a:avLst/>
          </a:prstGeom>
          <a:solidFill>
            <a:srgbClr val="E4F1F4"/>
          </a:solidFill>
        </p:spPr>
        <p:txBody>
          <a:bodyPr wrap="square">
            <a:spAutoFit/>
          </a:bodyPr>
          <a:lstStyle/>
          <a:p>
            <a:pPr lvl="0" algn="ctr">
              <a:defRPr/>
            </a:pPr>
            <a:r>
              <a:rPr lang="en-US" sz="2000" b="1" dirty="0">
                <a:solidFill>
                  <a:srgbClr val="F58651"/>
                </a:solidFill>
                <a:latin typeface="Arial Narrow" panose="020B0606020202030204" pitchFamily="34" charset="0"/>
              </a:rPr>
              <a:t>Comment </a:t>
            </a:r>
            <a:r>
              <a:rPr lang="en-US" sz="2000" b="1" dirty="0" err="1">
                <a:solidFill>
                  <a:srgbClr val="F58651"/>
                </a:solidFill>
                <a:latin typeface="Arial Narrow" panose="020B0606020202030204" pitchFamily="34" charset="0"/>
              </a:rPr>
              <a:t>interpréter</a:t>
            </a:r>
            <a:r>
              <a:rPr lang="en-US" sz="2000" b="1" dirty="0">
                <a:solidFill>
                  <a:srgbClr val="F58651"/>
                </a:solidFill>
                <a:latin typeface="Arial Narrow" panose="020B0606020202030204" pitchFamily="34" charset="0"/>
              </a:rPr>
              <a:t> le CAC</a:t>
            </a:r>
          </a:p>
          <a:p>
            <a:pPr lvl="0" algn="ctr">
              <a:defRPr/>
            </a:pPr>
            <a:endParaRPr lang="en-US" b="1" dirty="0">
              <a:solidFill>
                <a:srgbClr val="F58651"/>
              </a:solidFill>
              <a:latin typeface="Arial Narrow" panose="020B0606020202030204" pitchFamily="34" charset="0"/>
            </a:endParaRPr>
          </a:p>
          <a:p>
            <a:pPr marL="285750" indent="-285750">
              <a:buClr>
                <a:srgbClr val="3C8C9C"/>
              </a:buClr>
              <a:buFont typeface="Wingdings" panose="05000000000000000000" pitchFamily="2" charset="2"/>
              <a:buChar char="§"/>
              <a:defRPr/>
            </a:pPr>
            <a:r>
              <a:rPr lang="fr-FR" sz="1600" b="1" dirty="0">
                <a:solidFill>
                  <a:prstClr val="black"/>
                </a:solidFill>
                <a:latin typeface="Arial Narrow" panose="020B0606020202030204" pitchFamily="34" charset="0"/>
              </a:rPr>
              <a:t>CAC = 0 (normale vraie) </a:t>
            </a:r>
            <a:r>
              <a:rPr lang="fr-FR" sz="1600" dirty="0">
                <a:solidFill>
                  <a:prstClr val="black"/>
                </a:solidFill>
                <a:latin typeface="Arial Narrow" panose="020B0606020202030204" pitchFamily="34" charset="0"/>
              </a:rPr>
              <a:t>a une valeur prédictive négative chez les adultes à faible risque de 95-99% sur 2-5 ans, un taux d'événements de 1,5% sur 10 ans (pas un taux d'événements nul).</a:t>
            </a:r>
            <a:r>
              <a:rPr lang="fr-FR" sz="1600" b="1" dirty="0">
                <a:solidFill>
                  <a:prstClr val="black"/>
                </a:solidFill>
                <a:latin typeface="Arial Narrow" panose="020B0606020202030204" pitchFamily="34" charset="0"/>
              </a:rPr>
              <a:t> </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0 </a:t>
            </a:r>
            <a:r>
              <a:rPr lang="fr-FR" sz="1600" dirty="0">
                <a:solidFill>
                  <a:prstClr val="black"/>
                </a:solidFill>
                <a:latin typeface="Arial Narrow" panose="020B0606020202030204" pitchFamily="34" charset="0"/>
              </a:rPr>
              <a:t>confirme la présence de plaque d'athérosclérose, et l'augmentation des scores est directement proportionnelle à l'augmentation du risque.</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100 </a:t>
            </a:r>
            <a:r>
              <a:rPr lang="fr-FR" sz="1600" dirty="0">
                <a:solidFill>
                  <a:prstClr val="black"/>
                </a:solidFill>
                <a:latin typeface="Arial Narrow" panose="020B0606020202030204" pitchFamily="34" charset="0"/>
              </a:rPr>
              <a:t>est associé à un risque élevé (&gt;2 % de risque les patients avec des antécédents familiaux importants, des facteurs de risque mal contrôlés, une hypercholestérolémie familiale (HF) ou une </a:t>
            </a:r>
            <a:r>
              <a:rPr lang="fr-FR" sz="1600" dirty="0" err="1">
                <a:solidFill>
                  <a:prstClr val="black"/>
                </a:solidFill>
                <a:latin typeface="Arial Narrow" panose="020B0606020202030204" pitchFamily="34" charset="0"/>
              </a:rPr>
              <a:t>Lp</a:t>
            </a:r>
            <a:r>
              <a:rPr lang="fr-FR" sz="1600" dirty="0">
                <a:solidFill>
                  <a:prstClr val="black"/>
                </a:solidFill>
                <a:latin typeface="Arial Narrow" panose="020B0606020202030204" pitchFamily="34" charset="0"/>
              </a:rPr>
              <a:t>(a) élevée justifient toujours d'envisager un traitement.</a:t>
            </a: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
        <p:nvSpPr>
          <p:cNvPr id="12" name="TextBox 11">
            <a:extLst>
              <a:ext uri="{FF2B5EF4-FFF2-40B4-BE49-F238E27FC236}">
                <a16:creationId xmlns:a16="http://schemas.microsoft.com/office/drawing/2014/main" id="{7CFBC4E7-402D-4CF8-BB3D-6B8448899937}"/>
              </a:ext>
            </a:extLst>
          </p:cNvPr>
          <p:cNvSpPr txBox="1"/>
          <p:nvPr/>
        </p:nvSpPr>
        <p:spPr>
          <a:xfrm>
            <a:off x="188144" y="1581668"/>
            <a:ext cx="4374457" cy="440120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algorithmes classiques d’évaluation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ex., le SRF utilisé au Canada) peuvent conduire à une surestimation ou sous-estimation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par conséquent, à une prise en charge mal adaptée des facteurs de risque.</a:t>
            </a:r>
            <a:b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De plus, la valeur de ces algorithmes pour prédire la présence et le fardeau de l’athérome est faible.</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Plusieurs études cliniques appuient le concept selon lequel une évaluation directe de la présence d’un athérome au moyen de la mesure de la CAC améliore nettement la sélection des patients qui pourraient bénéficier d’un traitement hypolipémiant.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Cependant, il est nécessaire de mener de vastes essais à répartition aléatoire contrôlés par placebo afin de déterminer sa valeur prédictive et la rentabilité de son utilisation au Canada.</a:t>
            </a:r>
          </a:p>
        </p:txBody>
      </p:sp>
    </p:spTree>
    <p:extLst>
      <p:ext uri="{BB962C8B-B14F-4D97-AF65-F5344CB8AC3E}">
        <p14:creationId xmlns:p14="http://schemas.microsoft.com/office/powerpoint/2010/main" val="19585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51912"/>
            <a:ext cx="9068683"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primaire</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Nouveaux enseignements clés des lignes directrices 2021</a:t>
            </a:r>
            <a:endParaRPr kumimoji="0" lang="en-US"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36" name="Rectangle 35">
            <a:extLst>
              <a:ext uri="{FF2B5EF4-FFF2-40B4-BE49-F238E27FC236}">
                <a16:creationId xmlns:a16="http://schemas.microsoft.com/office/drawing/2014/main" id="{5C609076-C42D-45D3-B46A-82F7B7916CF2}"/>
              </a:ext>
            </a:extLst>
          </p:cNvPr>
          <p:cNvSpPr/>
          <p:nvPr/>
        </p:nvSpPr>
        <p:spPr>
          <a:xfrm>
            <a:off x="-4918" y="1247322"/>
            <a:ext cx="2000250"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7" name="Graphic 36" descr="Weight Loss with solid fill">
            <a:extLst>
              <a:ext uri="{FF2B5EF4-FFF2-40B4-BE49-F238E27FC236}">
                <a16:creationId xmlns:a16="http://schemas.microsoft.com/office/drawing/2014/main" id="{43D6962C-0B51-406A-89EC-9A4B2FB83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470" y="1361036"/>
            <a:ext cx="720000" cy="720000"/>
          </a:xfrm>
          <a:prstGeom prst="rect">
            <a:avLst/>
          </a:prstGeom>
        </p:spPr>
      </p:pic>
      <p:pic>
        <p:nvPicPr>
          <p:cNvPr id="38" name="Graphic 37" descr="Food Safety outline">
            <a:extLst>
              <a:ext uri="{FF2B5EF4-FFF2-40B4-BE49-F238E27FC236}">
                <a16:creationId xmlns:a16="http://schemas.microsoft.com/office/drawing/2014/main" id="{B0B11768-1B4A-4318-9AD6-26EA751DE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781" y="1336540"/>
            <a:ext cx="720000" cy="720000"/>
          </a:xfrm>
          <a:prstGeom prst="rect">
            <a:avLst/>
          </a:prstGeom>
        </p:spPr>
      </p:pic>
      <p:sp>
        <p:nvSpPr>
          <p:cNvPr id="39" name="Rectangle 38">
            <a:extLst>
              <a:ext uri="{FF2B5EF4-FFF2-40B4-BE49-F238E27FC236}">
                <a16:creationId xmlns:a16="http://schemas.microsoft.com/office/drawing/2014/main" id="{90EB0CDD-4788-4335-B9ED-62D9F9A5E389}"/>
              </a:ext>
            </a:extLst>
          </p:cNvPr>
          <p:cNvSpPr/>
          <p:nvPr/>
        </p:nvSpPr>
        <p:spPr>
          <a:xfrm>
            <a:off x="1995332" y="1223733"/>
            <a:ext cx="7066172" cy="900000"/>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fr-FR" sz="2400" b="1" dirty="0">
                <a:latin typeface="Arial Narrow" panose="020B0606020202030204" pitchFamily="34" charset="0"/>
              </a:rPr>
              <a:t>Les changements de comportement en matière de santé restent la pierre angulaire de la prévention des maladies</a:t>
            </a:r>
            <a:endParaRPr lang="en-US" sz="2400" b="1" dirty="0">
              <a:latin typeface="Arial Narrow" panose="020B0606020202030204" pitchFamily="34" charset="0"/>
            </a:endParaRPr>
          </a:p>
        </p:txBody>
      </p:sp>
      <p:sp>
        <p:nvSpPr>
          <p:cNvPr id="40" name="Rectangle 39">
            <a:extLst>
              <a:ext uri="{FF2B5EF4-FFF2-40B4-BE49-F238E27FC236}">
                <a16:creationId xmlns:a16="http://schemas.microsoft.com/office/drawing/2014/main" id="{7B6D5644-804F-4670-BEA2-BE1F2FBE17E4}"/>
              </a:ext>
            </a:extLst>
          </p:cNvPr>
          <p:cNvSpPr/>
          <p:nvPr/>
        </p:nvSpPr>
        <p:spPr>
          <a:xfrm>
            <a:off x="1995331" y="2103935"/>
            <a:ext cx="6829179" cy="900000"/>
          </a:xfrm>
          <a:prstGeom prst="rect">
            <a:avLst/>
          </a:prstGeom>
          <a:solidFill>
            <a:srgbClr val="FFFFFF">
              <a:lumMod val="95000"/>
            </a:srgbClr>
          </a:solidFill>
          <a:ln w="12700" cap="flat" cmpd="sng" algn="ctr">
            <a:noFill/>
            <a:prstDash val="solid"/>
            <a:miter lim="800000"/>
          </a:ln>
          <a:effectLst/>
        </p:spPr>
        <p:txBody>
          <a:bodyPr rtlCol="0" anchor="ctr">
            <a:normAutofit/>
          </a:bodyPr>
          <a:lstStyle/>
          <a:p>
            <a:r>
              <a:rPr lang="fr-FR" sz="2400" b="1" kern="0" dirty="0">
                <a:latin typeface="Arial Narrow" panose="020B0606020202030204" pitchFamily="34" charset="0"/>
              </a:rPr>
              <a:t>Renseignez-vous sur les antécédents d'HT/DM pendant la grossesse lors de l'évaluation du risque</a:t>
            </a:r>
            <a:endParaRPr lang="en-US" sz="2400" b="1" kern="0" dirty="0">
              <a:latin typeface="Arial Narrow" panose="020B0606020202030204" pitchFamily="34" charset="0"/>
            </a:endParaRPr>
          </a:p>
        </p:txBody>
      </p:sp>
      <p:sp>
        <p:nvSpPr>
          <p:cNvPr id="41" name="Rectangle 40">
            <a:extLst>
              <a:ext uri="{FF2B5EF4-FFF2-40B4-BE49-F238E27FC236}">
                <a16:creationId xmlns:a16="http://schemas.microsoft.com/office/drawing/2014/main" id="{00B126F6-B064-4D23-93AF-DF513C52E3E6}"/>
              </a:ext>
            </a:extLst>
          </p:cNvPr>
          <p:cNvSpPr/>
          <p:nvPr/>
        </p:nvSpPr>
        <p:spPr>
          <a:xfrm>
            <a:off x="-4918" y="2115169"/>
            <a:ext cx="2000251"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2" name="Graphic 41" descr="Woman with baby with solid fill">
            <a:extLst>
              <a:ext uri="{FF2B5EF4-FFF2-40B4-BE49-F238E27FC236}">
                <a16:creationId xmlns:a16="http://schemas.microsoft.com/office/drawing/2014/main" id="{AA3C01BE-E3D9-4FD2-B08C-E7877BD53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688" y="2226345"/>
            <a:ext cx="709634" cy="709634"/>
          </a:xfrm>
          <a:prstGeom prst="rect">
            <a:avLst/>
          </a:prstGeom>
        </p:spPr>
      </p:pic>
      <p:sp>
        <p:nvSpPr>
          <p:cNvPr id="43" name="Rectangle 42">
            <a:extLst>
              <a:ext uri="{FF2B5EF4-FFF2-40B4-BE49-F238E27FC236}">
                <a16:creationId xmlns:a16="http://schemas.microsoft.com/office/drawing/2014/main" id="{78501D59-1328-4650-827F-C06A0180E3FC}"/>
              </a:ext>
            </a:extLst>
          </p:cNvPr>
          <p:cNvSpPr/>
          <p:nvPr/>
        </p:nvSpPr>
        <p:spPr>
          <a:xfrm>
            <a:off x="-4918" y="3010726"/>
            <a:ext cx="2000250" cy="1475572"/>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2BCB12-792A-4E55-B65F-AC3D6D4F68EF}"/>
              </a:ext>
            </a:extLst>
          </p:cNvPr>
          <p:cNvSpPr/>
          <p:nvPr/>
        </p:nvSpPr>
        <p:spPr>
          <a:xfrm>
            <a:off x="1995332" y="3036649"/>
            <a:ext cx="6829178" cy="1485126"/>
          </a:xfrm>
          <a:prstGeom prst="rect">
            <a:avLst/>
          </a:prstGeom>
          <a:solidFill>
            <a:schemeClr val="bg1"/>
          </a:solidFill>
          <a:ln w="12700" cap="flat" cmpd="sng" algn="ctr">
            <a:noFill/>
            <a:prstDash val="solid"/>
            <a:miter lim="800000"/>
          </a:ln>
          <a:effectLst/>
        </p:spPr>
        <p:txBody>
          <a:bodyPr rtlCol="0" anchor="ctr">
            <a:noAutofit/>
          </a:bodyPr>
          <a:lstStyle/>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Utiliser non-HDL-C (ou </a:t>
            </a:r>
            <a:r>
              <a:rPr lang="fr-FR" sz="1600" b="1" dirty="0" err="1">
                <a:latin typeface="Arial Narrow" panose="020B0606020202030204" pitchFamily="34" charset="0"/>
              </a:rPr>
              <a:t>apoB</a:t>
            </a:r>
            <a:r>
              <a:rPr lang="fr-FR" sz="1600" b="1" dirty="0">
                <a:latin typeface="Arial Narrow" panose="020B0606020202030204" pitchFamily="34" charset="0"/>
              </a:rPr>
              <a:t>) lorsque TG &gt; 1,5 </a:t>
            </a:r>
            <a:r>
              <a:rPr lang="fr-FR" sz="1600" b="1" dirty="0" err="1">
                <a:latin typeface="Arial Narrow" panose="020B0606020202030204" pitchFamily="34" charset="0"/>
              </a:rPr>
              <a:t>mmol</a:t>
            </a:r>
            <a:r>
              <a:rPr lang="fr-FR" sz="1600" b="1" dirty="0">
                <a:latin typeface="Arial Narrow" panose="020B0606020202030204" pitchFamily="34" charset="0"/>
              </a:rPr>
              <a:t>/L</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Mesurer la </a:t>
            </a:r>
            <a:r>
              <a:rPr lang="fr-FR" sz="1600" b="1" dirty="0" err="1">
                <a:latin typeface="Arial Narrow" panose="020B0606020202030204" pitchFamily="34" charset="0"/>
              </a:rPr>
              <a:t>Lp</a:t>
            </a:r>
            <a:r>
              <a:rPr lang="fr-FR" sz="1600" b="1" dirty="0">
                <a:latin typeface="Arial Narrow" panose="020B0606020202030204" pitchFamily="34" charset="0"/>
              </a:rPr>
              <a:t>(a) une fois dans la vie de chaque patient</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Envisager la CAC chez les patients à risque intermédiaire sans indication claire des statines.</a:t>
            </a:r>
          </a:p>
          <a:p>
            <a:pPr marL="800100" lvl="1" indent="-342900" fontAlgn="base">
              <a:lnSpc>
                <a:spcPct val="120000"/>
              </a:lnSpc>
              <a:buClr>
                <a:srgbClr val="769CA1"/>
              </a:buClr>
              <a:buFont typeface="Wingdings" panose="05000000000000000000" pitchFamily="2" charset="2"/>
              <a:buChar char="§"/>
            </a:pPr>
            <a:r>
              <a:rPr lang="fr-FR" sz="1400" b="1" i="1" dirty="0">
                <a:latin typeface="Arial Narrow" panose="020B0606020202030204" pitchFamily="34" charset="0"/>
              </a:rPr>
              <a:t>Tout score supérieur à zéro est anormal.</a:t>
            </a:r>
            <a:endParaRPr lang="en-US" sz="1400" b="1" i="1" dirty="0">
              <a:latin typeface="Arial Narrow" panose="020B0606020202030204" pitchFamily="34" charset="0"/>
            </a:endParaRPr>
          </a:p>
        </p:txBody>
      </p:sp>
      <p:pic>
        <p:nvPicPr>
          <p:cNvPr id="45" name="Graphic 44" descr="Test tubes with solid fill">
            <a:extLst>
              <a:ext uri="{FF2B5EF4-FFF2-40B4-BE49-F238E27FC236}">
                <a16:creationId xmlns:a16="http://schemas.microsoft.com/office/drawing/2014/main" id="{921079EF-2DE9-4960-AE3B-F7AC1F07F6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254" y="3295167"/>
            <a:ext cx="914400" cy="914400"/>
          </a:xfrm>
          <a:prstGeom prst="rect">
            <a:avLst/>
          </a:prstGeom>
        </p:spPr>
      </p:pic>
      <p:sp>
        <p:nvSpPr>
          <p:cNvPr id="46" name="Rectangle 45">
            <a:extLst>
              <a:ext uri="{FF2B5EF4-FFF2-40B4-BE49-F238E27FC236}">
                <a16:creationId xmlns:a16="http://schemas.microsoft.com/office/drawing/2014/main" id="{920E7119-BAF6-4D38-818C-67FC770C6846}"/>
              </a:ext>
            </a:extLst>
          </p:cNvPr>
          <p:cNvSpPr/>
          <p:nvPr/>
        </p:nvSpPr>
        <p:spPr>
          <a:xfrm>
            <a:off x="1995332" y="4523448"/>
            <a:ext cx="6829178" cy="900000"/>
          </a:xfrm>
          <a:prstGeom prst="rect">
            <a:avLst/>
          </a:prstGeom>
          <a:solidFill>
            <a:srgbClr val="FFFFFF">
              <a:lumMod val="95000"/>
            </a:srgbClr>
          </a:solidFill>
          <a:ln w="12700" cap="flat" cmpd="sng" algn="ctr">
            <a:noFill/>
            <a:prstDash val="solid"/>
            <a:miter lim="800000"/>
          </a:ln>
          <a:effectLst/>
        </p:spPr>
        <p:txBody>
          <a:bodyPr rtlCol="0" anchor="ctr">
            <a:noAutofit/>
          </a:bodyPr>
          <a:lstStyle/>
          <a:p>
            <a:r>
              <a:rPr lang="fr-FR" sz="1600" b="1" kern="0" dirty="0">
                <a:latin typeface="Arial Narrow" panose="020B0606020202030204" pitchFamily="34" charset="0"/>
              </a:rPr>
              <a:t>Les preuves continuent de montrer les avantages de maintenir un faible taux de cholestérol tout au long de la vie, à tout âge et à tout niveau de risque.</a:t>
            </a:r>
            <a:endParaRPr lang="en-US" sz="1600" b="1" kern="0" dirty="0">
              <a:latin typeface="Arial Narrow" panose="020B0606020202030204" pitchFamily="34" charset="0"/>
            </a:endParaRPr>
          </a:p>
        </p:txBody>
      </p:sp>
      <p:sp>
        <p:nvSpPr>
          <p:cNvPr id="47" name="Rectangle 46">
            <a:extLst>
              <a:ext uri="{FF2B5EF4-FFF2-40B4-BE49-F238E27FC236}">
                <a16:creationId xmlns:a16="http://schemas.microsoft.com/office/drawing/2014/main" id="{0C19F854-2CE1-4BCC-8209-BF40ACEF45C5}"/>
              </a:ext>
            </a:extLst>
          </p:cNvPr>
          <p:cNvSpPr/>
          <p:nvPr/>
        </p:nvSpPr>
        <p:spPr>
          <a:xfrm>
            <a:off x="-4918" y="4481855"/>
            <a:ext cx="2000251"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8" name="Graphic 47" descr="Downstairs with solid fill">
            <a:extLst>
              <a:ext uri="{FF2B5EF4-FFF2-40B4-BE49-F238E27FC236}">
                <a16:creationId xmlns:a16="http://schemas.microsoft.com/office/drawing/2014/main" id="{20D75820-925B-4B9C-BAEC-CF55E5554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077" y="4565036"/>
            <a:ext cx="720000" cy="720000"/>
          </a:xfrm>
          <a:prstGeom prst="rect">
            <a:avLst/>
          </a:prstGeom>
        </p:spPr>
      </p:pic>
      <p:sp>
        <p:nvSpPr>
          <p:cNvPr id="49" name="Rectangle 48">
            <a:extLst>
              <a:ext uri="{FF2B5EF4-FFF2-40B4-BE49-F238E27FC236}">
                <a16:creationId xmlns:a16="http://schemas.microsoft.com/office/drawing/2014/main" id="{BF360D78-4746-468A-B6BF-D97EE7AE8766}"/>
              </a:ext>
            </a:extLst>
          </p:cNvPr>
          <p:cNvSpPr/>
          <p:nvPr/>
        </p:nvSpPr>
        <p:spPr>
          <a:xfrm>
            <a:off x="-4918" y="5377413"/>
            <a:ext cx="2000250"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6D530B7-0132-429C-A710-90A03031C770}"/>
              </a:ext>
            </a:extLst>
          </p:cNvPr>
          <p:cNvSpPr/>
          <p:nvPr/>
        </p:nvSpPr>
        <p:spPr>
          <a:xfrm>
            <a:off x="1995331" y="5381534"/>
            <a:ext cx="6829177" cy="891436"/>
          </a:xfrm>
          <a:prstGeom prst="rect">
            <a:avLst/>
          </a:prstGeom>
          <a:solidFill>
            <a:schemeClr val="bg1"/>
          </a:solidFill>
          <a:ln w="12700" cap="flat" cmpd="sng" algn="ctr">
            <a:noFill/>
            <a:prstDash val="solid"/>
            <a:miter lim="800000"/>
          </a:ln>
          <a:effectLst/>
        </p:spPr>
        <p:txBody>
          <a:bodyPr rtlCol="0" anchor="ctr">
            <a:normAutofit fontScale="92500" lnSpcReduction="10000"/>
          </a:bodyPr>
          <a:lstStyle/>
          <a:p>
            <a:pPr lvl="0" fontAlgn="base">
              <a:buClr>
                <a:srgbClr val="769CA1"/>
              </a:buClr>
            </a:pPr>
            <a:r>
              <a:rPr lang="fr-FR" sz="2000" b="1" dirty="0">
                <a:latin typeface="Arial Narrow" panose="020B0606020202030204" pitchFamily="34" charset="0"/>
              </a:rPr>
              <a:t>Des preuves de plus en plus nombreuses suggèrent que les avantages de la réduction des taux de lipides pour la prévention primaire chez les adultes plus âgés (&gt;75 ans) persistent.</a:t>
            </a:r>
            <a:endParaRPr lang="en-US" sz="2000" b="1" dirty="0">
              <a:latin typeface="Arial Narrow" panose="020B0606020202030204" pitchFamily="34" charset="0"/>
            </a:endParaRPr>
          </a:p>
        </p:txBody>
      </p:sp>
      <p:sp>
        <p:nvSpPr>
          <p:cNvPr id="51" name="Rectangle 50">
            <a:extLst>
              <a:ext uri="{FF2B5EF4-FFF2-40B4-BE49-F238E27FC236}">
                <a16:creationId xmlns:a16="http://schemas.microsoft.com/office/drawing/2014/main" id="{1A6F0402-F704-415B-A547-950675BFC8F2}"/>
              </a:ext>
            </a:extLst>
          </p:cNvPr>
          <p:cNvSpPr/>
          <p:nvPr/>
        </p:nvSpPr>
        <p:spPr>
          <a:xfrm>
            <a:off x="420613" y="5468999"/>
            <a:ext cx="1188000" cy="756000"/>
          </a:xfrm>
          <a:prstGeom prst="rect">
            <a:avLst/>
          </a:prstGeom>
          <a:noFill/>
          <a:ln w="12700" cap="flat" cmpd="sng" algn="ctr">
            <a:noFill/>
            <a:prstDash val="solid"/>
            <a:miter lim="800000"/>
          </a:ln>
          <a:effectLst/>
        </p:spPr>
        <p:txBody>
          <a:bodyPr rtlCol="0" anchor="ctr">
            <a:noAutofit/>
          </a:bodyPr>
          <a:lstStyle/>
          <a:p>
            <a:pPr lvl="0" fontAlgn="base">
              <a:buClr>
                <a:srgbClr val="769CA1"/>
              </a:buClr>
            </a:pPr>
            <a:r>
              <a:rPr lang="en-US" sz="5400" b="1" spc="50" dirty="0">
                <a:ln w="0"/>
                <a:solidFill>
                  <a:schemeClr val="bg1"/>
                </a:solidFill>
                <a:effectLst>
                  <a:innerShdw blurRad="63500" dist="50800" dir="13500000">
                    <a:srgbClr val="000000">
                      <a:alpha val="50000"/>
                    </a:srgbClr>
                  </a:innerShdw>
                </a:effectLst>
                <a:latin typeface="Arial Narrow" panose="020B0606020202030204" pitchFamily="34" charset="0"/>
              </a:rPr>
              <a:t>75+</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17558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4" grpId="0" animBg="1"/>
      <p:bldP spid="46" grpId="0" animBg="1"/>
      <p:bldP spid="47" grpId="0" animBg="1"/>
      <p:bldP spid="49" grpId="0" animBg="1"/>
      <p:bldP spid="50" grpId="0" animBg="1"/>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en prévention secondaire</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54" y="1852230"/>
            <a:ext cx="1694544" cy="1694544"/>
          </a:xfrm>
          <a:prstGeom prst="rect">
            <a:avLst/>
          </a:prstGeom>
        </p:spPr>
      </p:pic>
    </p:spTree>
    <p:extLst>
      <p:ext uri="{BB962C8B-B14F-4D97-AF65-F5344CB8AC3E}">
        <p14:creationId xmlns:p14="http://schemas.microsoft.com/office/powerpoint/2010/main" val="407276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seuil de lipides/lipoprotéines le plus approprié pour l'intensification du traitement dans la gestion des dyslipidémies </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673155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3E5F0A7-DD8B-4322-BDED-D42A8237502A}"/>
              </a:ext>
            </a:extLst>
          </p:cNvPr>
          <p:cNvSpPr/>
          <p:nvPr/>
        </p:nvSpPr>
        <p:spPr>
          <a:xfrm>
            <a:off x="3414198" y="-75120"/>
            <a:ext cx="2942535" cy="707886"/>
          </a:xfrm>
          <a:prstGeom prst="rect">
            <a:avLst/>
          </a:prstGeom>
          <a:noFill/>
        </p:spPr>
        <p:txBody>
          <a:bodyPr wrap="squar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1" name="TextBox 10">
            <a:extLst>
              <a:ext uri="{FF2B5EF4-FFF2-40B4-BE49-F238E27FC236}">
                <a16:creationId xmlns:a16="http://schemas.microsoft.com/office/drawing/2014/main" id="{2BD0A1D8-C253-438F-89AC-42E1A709FAB8}"/>
              </a:ext>
            </a:extLst>
          </p:cNvPr>
          <p:cNvSpPr txBox="1"/>
          <p:nvPr/>
        </p:nvSpPr>
        <p:spPr>
          <a:xfrm>
            <a:off x="1180407" y="434622"/>
            <a:ext cx="77862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i="1" dirty="0">
                <a:solidFill>
                  <a:prstClr val="white"/>
                </a:solidFill>
                <a:latin typeface="Arial Narrow" panose="020B0606020202030204" pitchFamily="34" charset="0"/>
              </a:rPr>
              <a:t>Introduction des seuils de traitement…</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50921"/>
            <a:ext cx="957908" cy="957908"/>
          </a:xfrm>
          <a:prstGeom prst="rect">
            <a:avLst/>
          </a:prstGeom>
        </p:spPr>
      </p:pic>
      <p:sp>
        <p:nvSpPr>
          <p:cNvPr id="13" name="TextBox 12">
            <a:extLst>
              <a:ext uri="{FF2B5EF4-FFF2-40B4-BE49-F238E27FC236}">
                <a16:creationId xmlns:a16="http://schemas.microsoft.com/office/drawing/2014/main" id="{3ED8D471-333C-46E1-AA7B-76EA537A880C}"/>
              </a:ext>
            </a:extLst>
          </p:cNvPr>
          <p:cNvSpPr txBox="1"/>
          <p:nvPr/>
        </p:nvSpPr>
        <p:spPr>
          <a:xfrm>
            <a:off x="100769" y="1479545"/>
            <a:ext cx="8883147" cy="4042968"/>
          </a:xfrm>
          <a:prstGeom prst="rect">
            <a:avLst/>
          </a:prstGeom>
          <a:solidFill>
            <a:srgbClr val="F68D58"/>
          </a:solidFill>
          <a:effectLst>
            <a:outerShdw blurRad="50800" dist="38100" dir="2700000" algn="tl" rotWithShape="0">
              <a:prstClr val="black">
                <a:alpha val="40000"/>
              </a:prstClr>
            </a:outerShdw>
          </a:effectLst>
        </p:spPr>
        <p:txBody>
          <a:bodyPr wrap="square" tIns="91440" bIns="9144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Arial Narrow" panose="020B0606020202030204" pitchFamily="34" charset="0"/>
              </a:rPr>
              <a:t>LDL-C ≥1,8 mmol/L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Arial Narrow" panose="020B0606020202030204" pitchFamily="34" charset="0"/>
              </a:rPr>
              <a:t>OU   </a:t>
            </a:r>
          </a:p>
          <a:p>
            <a:pPr lvl="0" algn="ctr">
              <a:defRPr/>
            </a:pP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non-HDL-C ≥ 2,4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mmol</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/L ou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 ≥ 0,7 g/L</a:t>
            </a:r>
            <a:endParaRPr kumimoji="0" lang="en-CA" sz="40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423378"/>
            <a:ext cx="11099570" cy="215444"/>
          </a:xfrm>
          <a:prstGeom prst="rect">
            <a:avLst/>
          </a:prstGeom>
          <a:noFill/>
          <a:ln w="9525">
            <a:noFill/>
            <a:miter lim="800000"/>
            <a:headEnd/>
            <a:tailEnd/>
          </a:ln>
        </p:spPr>
        <p:txBody>
          <a:bodyPr wrap="square">
            <a:spAutoFit/>
          </a:bodyPr>
          <a:lstStyle/>
          <a:p>
            <a:pPr lvl="0">
              <a:tabLst>
                <a:tab pos="8077200" algn="l"/>
              </a:tabLst>
              <a:defRPr/>
            </a:pPr>
            <a:r>
              <a:rPr lang="en-US" sz="8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From: 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0827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505022" y="6445304"/>
            <a:ext cx="556482" cy="35555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62005"/>
            <a:ext cx="957908" cy="957908"/>
          </a:xfrm>
          <a:prstGeom prst="rect">
            <a:avLst/>
          </a:prstGeom>
        </p:spPr>
      </p:pic>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380483"/>
            <a:ext cx="7926689"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800" dirty="0">
                <a:solidFill>
                  <a:prstClr val="white"/>
                </a:solidFill>
                <a:latin typeface="Arial Narrow" panose="020B0606020202030204" pitchFamily="34" charset="0"/>
              </a:rPr>
              <a:t>Cholesterol Treatment Trialists’ (CTT) Collaborators. Lancet 2012;380:581-590</a:t>
            </a:r>
          </a:p>
        </p:txBody>
      </p:sp>
      <p:sp>
        <p:nvSpPr>
          <p:cNvPr id="15" name="TextBox 14">
            <a:extLst>
              <a:ext uri="{FF2B5EF4-FFF2-40B4-BE49-F238E27FC236}">
                <a16:creationId xmlns:a16="http://schemas.microsoft.com/office/drawing/2014/main" id="{F44B8713-B474-4F9F-B2FB-F0AE00A7C4C3}"/>
              </a:ext>
            </a:extLst>
          </p:cNvPr>
          <p:cNvSpPr txBox="1"/>
          <p:nvPr/>
        </p:nvSpPr>
        <p:spPr>
          <a:xfrm>
            <a:off x="947452" y="27710"/>
            <a:ext cx="7832992"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200" b="1" dirty="0">
                <a:solidFill>
                  <a:prstClr val="white"/>
                </a:solidFill>
                <a:latin typeface="Arial Narrow" panose="020B0606020202030204" pitchFamily="34" charset="0"/>
              </a:rPr>
              <a:t>Utiliser des statines de haute intensité chez TOUS les patients atteints de MVAS</a:t>
            </a:r>
            <a:endParaRPr kumimoji="0" lang="en-CA" sz="3200" b="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A13F0636-2E97-4516-B98F-ABEFD9B56AE3}"/>
              </a:ext>
            </a:extLst>
          </p:cNvPr>
          <p:cNvSpPr txBox="1"/>
          <p:nvPr/>
        </p:nvSpPr>
        <p:spPr>
          <a:xfrm>
            <a:off x="254387" y="1254383"/>
            <a:ext cx="8651315" cy="1631216"/>
          </a:xfrm>
          <a:prstGeom prst="rect">
            <a:avLst/>
          </a:prstGeom>
          <a:noFill/>
        </p:spPr>
        <p:txBody>
          <a:bodyPr wrap="square">
            <a:spAutoFit/>
          </a:bodyPr>
          <a:lstStyle/>
          <a:p>
            <a:pPr marL="285750" indent="-285750" defTabSz="1218987">
              <a:buClr>
                <a:srgbClr val="3C8C9C"/>
              </a:buClr>
              <a:buFont typeface="Wingdings" panose="05000000000000000000" pitchFamily="2" charset="2"/>
              <a:buChar char="§"/>
            </a:pPr>
            <a:r>
              <a:rPr lang="fr-FR" sz="2000" b="1" dirty="0">
                <a:latin typeface="Arial Narrow" panose="020B0606020202030204" pitchFamily="34" charset="0"/>
              </a:rPr>
              <a:t>Il est recommandé d'utiliser un traitement par statine de haute intensité en plus de modifications appropriées du comportement de santé pour tous les patients atteints de MCV en prévention secondaire. Pour les patients qui ne tolèrent pas une statine de haute intensité, la dose maximale tolérée de statine est recommandée. </a:t>
            </a:r>
            <a:r>
              <a:rPr lang="en-US" sz="2000" b="1" dirty="0">
                <a:latin typeface="Arial Narrow" panose="020B0606020202030204" pitchFamily="34" charset="0"/>
              </a:rPr>
              <a:t> </a:t>
            </a:r>
            <a:r>
              <a:rPr lang="en-US" sz="1600" i="1" dirty="0">
                <a:latin typeface="Arial Narrow" panose="020B0606020202030204" pitchFamily="34" charset="0"/>
              </a:rPr>
              <a:t>(</a:t>
            </a:r>
            <a:r>
              <a:rPr lang="fr-FR" sz="1600" i="1" dirty="0">
                <a:latin typeface="Arial Narrow" panose="020B0606020202030204" pitchFamily="34" charset="0"/>
              </a:rPr>
              <a:t>Recommandation forte ; preuves de haute qualité).</a:t>
            </a:r>
            <a:endParaRPr lang="en-US" sz="1600" i="1" dirty="0">
              <a:latin typeface="Arial Narrow" panose="020B0606020202030204" pitchFamily="34" charset="0"/>
            </a:endParaRPr>
          </a:p>
        </p:txBody>
      </p:sp>
      <p:sp>
        <p:nvSpPr>
          <p:cNvPr id="17" name="TextBox 16">
            <a:extLst>
              <a:ext uri="{FF2B5EF4-FFF2-40B4-BE49-F238E27FC236}">
                <a16:creationId xmlns:a16="http://schemas.microsoft.com/office/drawing/2014/main" id="{FEBC8795-36DB-4ED8-BB20-C822545B6BA0}"/>
              </a:ext>
            </a:extLst>
          </p:cNvPr>
          <p:cNvSpPr txBox="1"/>
          <p:nvPr/>
        </p:nvSpPr>
        <p:spPr>
          <a:xfrm>
            <a:off x="-11959" y="3174329"/>
            <a:ext cx="9155959" cy="58477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a:r>
              <a:rPr lang="fr-FR" sz="3200" b="1" dirty="0">
                <a:solidFill>
                  <a:srgbClr val="3C8C9C"/>
                </a:solidFill>
                <a:latin typeface="Arial Narrow" panose="020B0606020202030204" pitchFamily="34" charset="0"/>
              </a:rPr>
              <a:t>Les statines sont la thérapie principale </a:t>
            </a:r>
            <a:endParaRPr lang="en-US" sz="3200" b="1" dirty="0">
              <a:solidFill>
                <a:srgbClr val="3C8C9C"/>
              </a:solidFill>
              <a:latin typeface="Arial Narrow" panose="020B0606020202030204" pitchFamily="34" charset="0"/>
            </a:endParaRPr>
          </a:p>
        </p:txBody>
      </p:sp>
      <p:sp>
        <p:nvSpPr>
          <p:cNvPr id="19" name="TextBox 18">
            <a:extLst>
              <a:ext uri="{FF2B5EF4-FFF2-40B4-BE49-F238E27FC236}">
                <a16:creationId xmlns:a16="http://schemas.microsoft.com/office/drawing/2014/main" id="{2AA2F9E5-F030-4990-ADBA-FA67F6F965B4}"/>
              </a:ext>
            </a:extLst>
          </p:cNvPr>
          <p:cNvSpPr txBox="1"/>
          <p:nvPr/>
        </p:nvSpPr>
        <p:spPr>
          <a:xfrm>
            <a:off x="-18797" y="3785672"/>
            <a:ext cx="9173797" cy="338554"/>
          </a:xfrm>
          <a:prstGeom prst="rect">
            <a:avLst/>
          </a:prstGeom>
          <a:noFill/>
        </p:spPr>
        <p:txBody>
          <a:bodyPr wrap="square">
            <a:spAutoFit/>
          </a:bodyPr>
          <a:lstStyle/>
          <a:p>
            <a:pPr algn="ctr" defTabSz="1218987"/>
            <a:r>
              <a:rPr lang="fr-FR" sz="1600" b="1" dirty="0">
                <a:solidFill>
                  <a:schemeClr val="tx1">
                    <a:lumMod val="65000"/>
                    <a:lumOff val="35000"/>
                  </a:schemeClr>
                </a:solidFill>
                <a:latin typeface="Arial Narrow" panose="020B0606020202030204" pitchFamily="34" charset="0"/>
              </a:rPr>
              <a:t>Méta-analyse de 27 essais randomisés sur les statines par les </a:t>
            </a:r>
            <a:r>
              <a:rPr lang="fr-FR" sz="1600" b="1" dirty="0" err="1">
                <a:solidFill>
                  <a:schemeClr val="tx1">
                    <a:lumMod val="65000"/>
                    <a:lumOff val="35000"/>
                  </a:schemeClr>
                </a:solidFill>
                <a:latin typeface="Arial Narrow" panose="020B0606020202030204" pitchFamily="34" charset="0"/>
              </a:rPr>
              <a:t>Cholesterol</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Treatment</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Trialists</a:t>
            </a:r>
            <a:r>
              <a:rPr lang="fr-FR" sz="1600" b="1" dirty="0">
                <a:solidFill>
                  <a:schemeClr val="tx1">
                    <a:lumMod val="65000"/>
                    <a:lumOff val="35000"/>
                  </a:schemeClr>
                </a:solidFill>
                <a:latin typeface="Arial Narrow" panose="020B0606020202030204" pitchFamily="34" charset="0"/>
              </a:rPr>
              <a:t> </a:t>
            </a:r>
            <a:r>
              <a:rPr lang="en-US" sz="1600" b="1" dirty="0">
                <a:solidFill>
                  <a:schemeClr val="tx1">
                    <a:lumMod val="65000"/>
                    <a:lumOff val="35000"/>
                  </a:schemeClr>
                </a:solidFill>
                <a:latin typeface="Arial Narrow" panose="020B0606020202030204" pitchFamily="34" charset="0"/>
              </a:rPr>
              <a:t>(n </a:t>
            </a:r>
            <a:r>
              <a:rPr lang="en-US" sz="1600" b="1" dirty="0">
                <a:solidFill>
                  <a:schemeClr val="tx1">
                    <a:lumMod val="65000"/>
                    <a:lumOff val="35000"/>
                  </a:schemeClr>
                </a:solidFill>
                <a:latin typeface="Arial Narrow" panose="020B0606020202030204" pitchFamily="34" charset="0"/>
                <a:sym typeface="Symbol" panose="05050102010706020507" pitchFamily="18" charset="2"/>
              </a:rPr>
              <a:t> 175,000)</a:t>
            </a:r>
            <a:endParaRPr lang="en-US" sz="1600" b="1" dirty="0">
              <a:solidFill>
                <a:schemeClr val="tx1">
                  <a:lumMod val="65000"/>
                  <a:lumOff val="35000"/>
                </a:schemeClr>
              </a:solidFill>
              <a:latin typeface="Arial Narrow" panose="020B0606020202030204" pitchFamily="34" charset="0"/>
            </a:endParaRPr>
          </a:p>
        </p:txBody>
      </p:sp>
      <p:sp>
        <p:nvSpPr>
          <p:cNvPr id="20" name="Rectangle: Rounded Corners 19">
            <a:extLst>
              <a:ext uri="{FF2B5EF4-FFF2-40B4-BE49-F238E27FC236}">
                <a16:creationId xmlns:a16="http://schemas.microsoft.com/office/drawing/2014/main" id="{05226118-2EFF-4057-A924-C0BA9DE84C31}"/>
              </a:ext>
            </a:extLst>
          </p:cNvPr>
          <p:cNvSpPr/>
          <p:nvPr/>
        </p:nvSpPr>
        <p:spPr>
          <a:xfrm>
            <a:off x="1352571" y="4542058"/>
            <a:ext cx="2513795"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Narrow" panose="020B0606020202030204" pitchFamily="34" charset="0"/>
              </a:rPr>
              <a:t>Chaque réduction de </a:t>
            </a:r>
            <a:r>
              <a:rPr lang="fr-FR" sz="2400" b="1" dirty="0">
                <a:solidFill>
                  <a:srgbClr val="F68D58"/>
                </a:solidFill>
                <a:latin typeface="Arial Narrow" panose="020B0606020202030204" pitchFamily="34" charset="0"/>
              </a:rPr>
              <a:t>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r>
              <a:rPr lang="fr-FR" sz="2400" dirty="0">
                <a:latin typeface="Arial Narrow" panose="020B0606020202030204" pitchFamily="34" charset="0"/>
              </a:rPr>
              <a:t> du LDL-C</a:t>
            </a:r>
            <a:endParaRPr lang="en-CA" sz="2400" dirty="0">
              <a:latin typeface="Arial Narrow" panose="020B0606020202030204" pitchFamily="34" charset="0"/>
            </a:endParaRPr>
          </a:p>
        </p:txBody>
      </p:sp>
      <p:pic>
        <p:nvPicPr>
          <p:cNvPr id="21" name="Graphic 20" descr="Arrow: Straight with solid fill">
            <a:extLst>
              <a:ext uri="{FF2B5EF4-FFF2-40B4-BE49-F238E27FC236}">
                <a16:creationId xmlns:a16="http://schemas.microsoft.com/office/drawing/2014/main" id="{9E37CDBA-DA93-478A-AB59-85B46A2E0D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072152" y="4731537"/>
            <a:ext cx="914400" cy="914400"/>
          </a:xfrm>
          <a:prstGeom prst="rect">
            <a:avLst/>
          </a:prstGeom>
        </p:spPr>
      </p:pic>
      <p:sp>
        <p:nvSpPr>
          <p:cNvPr id="22" name="Rectangle: Rounded Corners 21">
            <a:extLst>
              <a:ext uri="{FF2B5EF4-FFF2-40B4-BE49-F238E27FC236}">
                <a16:creationId xmlns:a16="http://schemas.microsoft.com/office/drawing/2014/main" id="{9BCFC711-4F44-4916-9596-A76179BF0DB1}"/>
              </a:ext>
            </a:extLst>
          </p:cNvPr>
          <p:cNvSpPr/>
          <p:nvPr/>
        </p:nvSpPr>
        <p:spPr>
          <a:xfrm>
            <a:off x="5165702" y="4532533"/>
            <a:ext cx="2760987"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68D58"/>
                </a:solidFill>
                <a:latin typeface="Arial Narrow" panose="020B0606020202030204" pitchFamily="34" charset="0"/>
              </a:rPr>
              <a:t>23% </a:t>
            </a:r>
            <a:r>
              <a:rPr lang="fr-FR" sz="2400" dirty="0">
                <a:latin typeface="Arial Narrow" panose="020B0606020202030204" pitchFamily="34" charset="0"/>
              </a:rPr>
              <a:t>de réduction du risque d'événements coronariens majeurs</a:t>
            </a:r>
            <a:endParaRPr lang="en-CA" sz="2400" dirty="0">
              <a:latin typeface="Arial Narrow" panose="020B0606020202030204" pitchFamily="34" charset="0"/>
            </a:endParaRPr>
          </a:p>
        </p:txBody>
      </p:sp>
      <p:sp>
        <p:nvSpPr>
          <p:cNvPr id="23" name="TextBox 22">
            <a:extLst>
              <a:ext uri="{FF2B5EF4-FFF2-40B4-BE49-F238E27FC236}">
                <a16:creationId xmlns:a16="http://schemas.microsoft.com/office/drawing/2014/main" id="{5775174B-C06D-4F68-84C6-5A40808FF0FE}"/>
              </a:ext>
            </a:extLst>
          </p:cNvPr>
          <p:cNvSpPr txBox="1"/>
          <p:nvPr/>
        </p:nvSpPr>
        <p:spPr>
          <a:xfrm>
            <a:off x="-18797" y="4122201"/>
            <a:ext cx="9173797" cy="369332"/>
          </a:xfrm>
          <a:prstGeom prst="rect">
            <a:avLst/>
          </a:prstGeom>
          <a:noFill/>
        </p:spPr>
        <p:txBody>
          <a:bodyPr wrap="square">
            <a:spAutoFit/>
          </a:bodyPr>
          <a:lstStyle/>
          <a:p>
            <a:pPr algn="ctr" defTabSz="1218987"/>
            <a:r>
              <a:rPr lang="fr-FR" dirty="0">
                <a:solidFill>
                  <a:schemeClr val="tx1">
                    <a:lumMod val="65000"/>
                    <a:lumOff val="35000"/>
                  </a:schemeClr>
                </a:solidFill>
                <a:latin typeface="Arial Narrow" panose="020B0606020202030204" pitchFamily="34" charset="0"/>
              </a:rPr>
              <a:t>Chez les patients présentant un risque &lt; 10 % à 5 ans d'événements coronariens majeurs :</a:t>
            </a:r>
            <a:endParaRPr lang="en-US"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2518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2"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MAIS </a:t>
            </a:r>
            <a:r>
              <a:rPr kumimoji="0" lang="en-US" sz="3600" b="1" i="0"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Toutes les personnes traitées par une statine intensive n'atteignent pas le seuil de LDL-C</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a:extLst>
              <a:ext uri="{FF2B5EF4-FFF2-40B4-BE49-F238E27FC236}">
                <a16:creationId xmlns:a16="http://schemas.microsoft.com/office/drawing/2014/main" id="{6E8276D3-1E4C-4C13-9614-FDED5EB8166C}"/>
              </a:ext>
            </a:extLst>
          </p:cNvPr>
          <p:cNvPicPr>
            <a:picLocks noChangeAspect="1"/>
          </p:cNvPicPr>
          <p:nvPr/>
        </p:nvPicPr>
        <p:blipFill>
          <a:blip r:embed="rId4"/>
          <a:stretch>
            <a:fillRect/>
          </a:stretch>
        </p:blipFill>
        <p:spPr>
          <a:xfrm>
            <a:off x="-61126" y="1650758"/>
            <a:ext cx="9178525" cy="4839293"/>
          </a:xfrm>
          <a:prstGeom prst="rect">
            <a:avLst/>
          </a:prstGeom>
        </p:spPr>
      </p:pic>
      <p:sp>
        <p:nvSpPr>
          <p:cNvPr id="26" name="Rectangle 25">
            <a:extLst>
              <a:ext uri="{FF2B5EF4-FFF2-40B4-BE49-F238E27FC236}">
                <a16:creationId xmlns:a16="http://schemas.microsoft.com/office/drawing/2014/main" id="{4E4C3DE5-036D-471C-A579-4346FBE27E5F}"/>
              </a:ext>
            </a:extLst>
          </p:cNvPr>
          <p:cNvSpPr/>
          <p:nvPr/>
        </p:nvSpPr>
        <p:spPr bwMode="auto">
          <a:xfrm>
            <a:off x="4998660" y="3154294"/>
            <a:ext cx="4013144" cy="1930797"/>
          </a:xfrm>
          <a:prstGeom prst="rect">
            <a:avLst/>
          </a:prstGeom>
          <a:solidFill>
            <a:srgbClr val="F68D58">
              <a:alpha val="15000"/>
            </a:srgbClr>
          </a:solidFill>
          <a:ln>
            <a:solidFill>
              <a:srgbClr val="F58651"/>
            </a:solidFill>
          </a:ln>
        </p:spPr>
        <p:style>
          <a:lnRef idx="2">
            <a:schemeClr val="accent1">
              <a:shade val="50000"/>
            </a:schemeClr>
          </a:lnRef>
          <a:fillRef idx="1">
            <a:schemeClr val="accent1"/>
          </a:fillRef>
          <a:effectRef idx="0">
            <a:schemeClr val="accent1"/>
          </a:effectRef>
          <a:fontRef idx="minor">
            <a:schemeClr val="lt1"/>
          </a:fontRef>
        </p:style>
        <p:txBody>
          <a:bodyPr lIns="75864" tIns="37915" rIns="75864" bIns="37915" anchor="ctr"/>
          <a:lstStyle/>
          <a:p>
            <a:pPr marL="0" marR="0" lvl="0" indent="0" algn="ctr" defTabSz="7588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arrow" panose="020B0606020202030204" pitchFamily="34" charset="0"/>
            </a:endParaRPr>
          </a:p>
        </p:txBody>
      </p:sp>
      <p:sp>
        <p:nvSpPr>
          <p:cNvPr id="27" name="TextBox 26">
            <a:extLst>
              <a:ext uri="{FF2B5EF4-FFF2-40B4-BE49-F238E27FC236}">
                <a16:creationId xmlns:a16="http://schemas.microsoft.com/office/drawing/2014/main" id="{CFC26FF0-F851-49F4-A0B3-0DEBED0EE5BD}"/>
              </a:ext>
            </a:extLst>
          </p:cNvPr>
          <p:cNvSpPr txBox="1"/>
          <p:nvPr/>
        </p:nvSpPr>
        <p:spPr bwMode="auto">
          <a:xfrm>
            <a:off x="5232987" y="2244428"/>
            <a:ext cx="3778817" cy="815234"/>
          </a:xfrm>
          <a:prstGeom prst="rect">
            <a:avLst/>
          </a:prstGeom>
          <a:noFill/>
        </p:spPr>
        <p:txBody>
          <a:bodyPr wrap="square" lIns="75864" tIns="37915" rIns="75864" bIns="37915">
            <a:spAutoFit/>
          </a:bodyPr>
          <a:lstStyle/>
          <a:p>
            <a:pPr lvl="0" algn="ctr" defTabSz="758825" fontAlgn="base">
              <a:spcBef>
                <a:spcPct val="0"/>
              </a:spcBef>
              <a:spcAft>
                <a:spcPct val="0"/>
              </a:spcAft>
              <a:defRPr/>
            </a:pPr>
            <a:r>
              <a:rPr lang="fr-FR" sz="2400" b="1" dirty="0">
                <a:solidFill>
                  <a:srgbClr val="F68D58"/>
                </a:solidFill>
                <a:latin typeface="Arial Narrow" panose="020B0606020202030204" pitchFamily="34" charset="0"/>
              </a:rPr>
              <a:t>37% des patients avec un LDL-C ≥1,81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endParaRPr kumimoji="0" lang="en-US" sz="2400" b="1" i="0" u="none" strike="noStrike" kern="1200" cap="none" spc="0" normalizeH="0" baseline="0" noProof="0" dirty="0">
              <a:ln>
                <a:noFill/>
              </a:ln>
              <a:solidFill>
                <a:srgbClr val="F68D58"/>
              </a:solidFill>
              <a:uLnTx/>
              <a:uFillTx/>
              <a:latin typeface="Arial Narrow" panose="020B0606020202030204" pitchFamily="34" charset="0"/>
            </a:endParaRPr>
          </a:p>
        </p:txBody>
      </p:sp>
      <p:sp>
        <p:nvSpPr>
          <p:cNvPr id="28" name="Rectangle 27">
            <a:extLst>
              <a:ext uri="{FF2B5EF4-FFF2-40B4-BE49-F238E27FC236}">
                <a16:creationId xmlns:a16="http://schemas.microsoft.com/office/drawing/2014/main" id="{879E38E3-1BD7-467B-B95E-66CE4AD880D6}"/>
              </a:ext>
            </a:extLst>
          </p:cNvPr>
          <p:cNvSpPr/>
          <p:nvPr/>
        </p:nvSpPr>
        <p:spPr>
          <a:xfrm>
            <a:off x="301751" y="1153257"/>
            <a:ext cx="8521699" cy="815234"/>
          </a:xfrm>
          <a:prstGeom prst="rect">
            <a:avLst/>
          </a:prstGeom>
        </p:spPr>
        <p:txBody>
          <a:bodyPr wrap="square" lIns="75864" tIns="37915" rIns="75864" bIns="37915">
            <a:spAutoFit/>
          </a:bodyPr>
          <a:lstStyle/>
          <a:p>
            <a:pPr lvl="0" algn="ctr" defTabSz="758825">
              <a:defRPr/>
            </a:pPr>
            <a:r>
              <a:rPr lang="fr-FR" sz="2400" b="1" dirty="0">
                <a:solidFill>
                  <a:srgbClr val="265A64"/>
                </a:solidFill>
                <a:latin typeface="Arial Narrow" panose="020B0606020202030204" pitchFamily="34" charset="0"/>
              </a:rPr>
              <a:t>Distribution des taux de LDL-C à 4 mois chez les patients traités par statine intensive (Atorvastatine 80 mg)</a:t>
            </a:r>
            <a:endParaRPr kumimoji="0" lang="en-US" sz="2400" b="1" i="0" u="none" strike="noStrike" kern="1200" cap="none" spc="0" normalizeH="0" baseline="0" noProof="0" dirty="0">
              <a:ln>
                <a:noFill/>
              </a:ln>
              <a:solidFill>
                <a:srgbClr val="265A64"/>
              </a:solidFill>
              <a:uLnTx/>
              <a:uFillTx/>
              <a:latin typeface="Arial Narrow" panose="020B0606020202030204" pitchFamily="34" charset="0"/>
            </a:endParaRPr>
          </a:p>
        </p:txBody>
      </p:sp>
      <p:sp>
        <p:nvSpPr>
          <p:cNvPr id="29" name="Text Box 29">
            <a:extLst>
              <a:ext uri="{FF2B5EF4-FFF2-40B4-BE49-F238E27FC236}">
                <a16:creationId xmlns:a16="http://schemas.microsoft.com/office/drawing/2014/main" id="{E0FBA4B3-5D4A-4C25-A3BA-219EF50D2246}"/>
              </a:ext>
            </a:extLst>
          </p:cNvPr>
          <p:cNvSpPr txBox="1">
            <a:spLocks noChangeArrowheads="1"/>
          </p:cNvSpPr>
          <p:nvPr/>
        </p:nvSpPr>
        <p:spPr bwMode="auto">
          <a:xfrm>
            <a:off x="68817" y="6502786"/>
            <a:ext cx="7462514" cy="369332"/>
          </a:xfrm>
          <a:prstGeom prst="rect">
            <a:avLst/>
          </a:prstGeom>
          <a:noFill/>
          <a:ln w="9525">
            <a:noFill/>
            <a:miter lim="800000"/>
            <a:headEnd/>
            <a:tailEnd/>
          </a:ln>
        </p:spPr>
        <p:txBody>
          <a:bodyPr wrap="square">
            <a:spAutoFit/>
          </a:bodyPr>
          <a:lstStyle/>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04A8629E-BD2E-4116-85BB-C92F5D37D981}"/>
              </a:ext>
            </a:extLst>
          </p:cNvPr>
          <p:cNvSpPr txBox="1"/>
          <p:nvPr/>
        </p:nvSpPr>
        <p:spPr>
          <a:xfrm rot="16200000">
            <a:off x="-686497" y="3173526"/>
            <a:ext cx="1849182" cy="461665"/>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de patients</a:t>
            </a: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CE89DCA2-3C32-4781-8CBC-D6D61A91BC98}"/>
              </a:ext>
            </a:extLst>
          </p:cNvPr>
          <p:cNvSpPr txBox="1"/>
          <p:nvPr/>
        </p:nvSpPr>
        <p:spPr>
          <a:xfrm>
            <a:off x="2291508" y="5877795"/>
            <a:ext cx="4913522" cy="479490"/>
          </a:xfrm>
          <a:prstGeom prst="rect">
            <a:avLst/>
          </a:prstGeom>
          <a:solidFill>
            <a:schemeClr val="bg1"/>
          </a:solidFill>
        </p:spPr>
        <p:txBody>
          <a:bodyPr wrap="square">
            <a:spAutoFit/>
          </a:bodyPr>
          <a:lstStyle/>
          <a:p>
            <a:pPr algn="ctr">
              <a:lnSpc>
                <a:spcPct val="115000"/>
              </a:lnSpc>
              <a:spcAft>
                <a:spcPts val="1000"/>
              </a:spcAft>
            </a:pPr>
            <a:r>
              <a:rPr lang="fr-CA" sz="2400" b="1" dirty="0">
                <a:latin typeface="Arial Narrow" panose="020B0606020202030204" pitchFamily="34" charset="0"/>
                <a:ea typeface="Calibri" panose="020F0502020204030204" pitchFamily="34" charset="0"/>
                <a:cs typeface="Calibri" panose="020F0502020204030204" pitchFamily="34" charset="0"/>
              </a:rPr>
              <a:t>C-</a:t>
            </a:r>
            <a:r>
              <a:rPr lang="fr-CA" sz="2400" b="1" dirty="0">
                <a:effectLst/>
                <a:latin typeface="Arial Narrow" panose="020B0606020202030204" pitchFamily="34" charset="0"/>
                <a:ea typeface="Calibri" panose="020F0502020204030204" pitchFamily="34" charset="0"/>
                <a:cs typeface="Calibri" panose="020F0502020204030204" pitchFamily="34" charset="0"/>
              </a:rPr>
              <a:t>LDL atteint (</a:t>
            </a:r>
            <a:r>
              <a:rPr lang="fr-CA" sz="2400" b="1" dirty="0" err="1">
                <a:effectLst/>
                <a:latin typeface="Arial Narrow" panose="020B0606020202030204" pitchFamily="34" charset="0"/>
                <a:ea typeface="Calibri" panose="020F0502020204030204" pitchFamily="34" charset="0"/>
                <a:cs typeface="Calibri" panose="020F0502020204030204" pitchFamily="34" charset="0"/>
              </a:rPr>
              <a:t>mmol</a:t>
            </a:r>
            <a:r>
              <a:rPr lang="fr-CA" sz="2400" b="1" dirty="0">
                <a:effectLst/>
                <a:latin typeface="Arial Narrow" panose="020B0606020202030204" pitchFamily="34" charset="0"/>
                <a:ea typeface="Calibri" panose="020F0502020204030204" pitchFamily="34" charset="0"/>
                <a:cs typeface="Calibri" panose="020F0502020204030204" pitchFamily="34" charset="0"/>
              </a:rPr>
              <a:t>/L) </a:t>
            </a:r>
            <a:endParaRPr lang="en-CA" sz="2400" b="1" dirty="0">
              <a:effectLst/>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6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rôle des thérapies non </a:t>
            </a:r>
            <a:r>
              <a:rPr kumimoji="0" lang="fr-FR" sz="3600" b="1" i="0" u="none" strike="noStrike" kern="1200" cap="none" spc="0" normalizeH="0" baseline="0" noProof="0" dirty="0" err="1">
                <a:ln>
                  <a:noFill/>
                </a:ln>
                <a:solidFill>
                  <a:srgbClr val="272C40"/>
                </a:solidFill>
                <a:effectLst/>
                <a:uLnTx/>
                <a:uFillTx/>
                <a:latin typeface="Arial Narrow" panose="020B0606020202030204" pitchFamily="34" charset="0"/>
                <a:ea typeface="+mn-ea"/>
                <a:cs typeface="+mn-cs"/>
              </a:rPr>
              <a:t>statiniques</a:t>
            </a: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 dans la réduction des événements liés aux MVAS</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394114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507CCA75-8D3E-425A-970D-BEC1C2136D62}"/>
              </a:ext>
            </a:extLst>
          </p:cNvPr>
          <p:cNvPicPr>
            <a:picLocks noChangeAspect="1"/>
          </p:cNvPicPr>
          <p:nvPr/>
        </p:nvPicPr>
        <p:blipFill>
          <a:blip r:embed="rId4"/>
          <a:stretch>
            <a:fillRect/>
          </a:stretch>
        </p:blipFill>
        <p:spPr>
          <a:xfrm>
            <a:off x="2450770" y="1737534"/>
            <a:ext cx="3090419" cy="366751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1D3BC93-B3A6-4748-8973-E39FB02C9507}"/>
              </a:ext>
            </a:extLst>
          </p:cNvPr>
          <p:cNvPicPr>
            <a:picLocks noChangeAspect="1"/>
          </p:cNvPicPr>
          <p:nvPr/>
        </p:nvPicPr>
        <p:blipFill>
          <a:blip r:embed="rId5"/>
          <a:stretch>
            <a:fillRect/>
          </a:stretch>
        </p:blipFill>
        <p:spPr>
          <a:xfrm>
            <a:off x="5781449" y="1737534"/>
            <a:ext cx="3085026" cy="366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6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EEBB6A98-4677-4C26-B00D-5CF60EEADF2A}"/>
              </a:ext>
            </a:extLst>
          </p:cNvPr>
          <p:cNvPicPr>
            <a:picLocks noChangeAspect="1"/>
          </p:cNvPicPr>
          <p:nvPr/>
        </p:nvPicPr>
        <p:blipFill>
          <a:blip r:embed="rId4"/>
          <a:stretch>
            <a:fillRect/>
          </a:stretch>
        </p:blipFill>
        <p:spPr>
          <a:xfrm>
            <a:off x="2285519" y="1737534"/>
            <a:ext cx="3018540" cy="1933341"/>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E60050C-5945-4C73-95F6-5E0BDF9CB038}"/>
              </a:ext>
            </a:extLst>
          </p:cNvPr>
          <p:cNvPicPr>
            <a:picLocks noChangeAspect="1"/>
          </p:cNvPicPr>
          <p:nvPr/>
        </p:nvPicPr>
        <p:blipFill>
          <a:blip r:embed="rId5"/>
          <a:stretch>
            <a:fillRect/>
          </a:stretch>
        </p:blipFill>
        <p:spPr>
          <a:xfrm>
            <a:off x="5494475" y="1738212"/>
            <a:ext cx="3487214" cy="3048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02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soutien financier</a:t>
            </a:r>
          </a:p>
        </p:txBody>
      </p:sp>
      <p:sp>
        <p:nvSpPr>
          <p:cNvPr id="10" name="Content Placeholder 2">
            <a:extLst>
              <a:ext uri="{FF2B5EF4-FFF2-40B4-BE49-F238E27FC236}">
                <a16:creationId xmlns:a16="http://schemas.microsoft.com/office/drawing/2014/main" id="{292F3BFC-D263-43E6-9D4D-AAC359CC64F4}"/>
              </a:ext>
            </a:extLst>
          </p:cNvPr>
          <p:cNvSpPr txBox="1">
            <a:spLocks/>
          </p:cNvSpPr>
          <p:nvPr/>
        </p:nvSpPr>
        <p:spPr>
          <a:xfrm>
            <a:off x="313764" y="1122509"/>
            <a:ext cx="8659904"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Ce programme a reçu le soutien financier d’Amgen Canada sous la forme d’une subvention à l’éducation.</a:t>
            </a: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Ce programme a reçu un soutien non financier d’A</a:t>
            </a: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mgen Canada sous la forme d’un soutien logistique</a:t>
            </a: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 </a:t>
            </a:r>
            <a:endParaRPr kumimoji="0" lang="fr-CA" sz="24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sng"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Conflit(s) d’intérêt potentiel(s) :</a:t>
            </a:r>
            <a:endPar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[Nom du présentateur]</a:t>
            </a:r>
            <a:r>
              <a:rPr kumimoji="0" lang="fr-CA" sz="2400" b="1" i="1" u="none" strike="noStrike" kern="0" cap="none" spc="0" normalizeH="0" baseline="0" noProof="0" dirty="0">
                <a:ln>
                  <a:noFill/>
                </a:ln>
                <a:solidFill>
                  <a:srgbClr val="002060"/>
                </a:solidFill>
                <a:effectLst/>
                <a:uLnTx/>
                <a:uFillTx/>
                <a:latin typeface="Arial Narrow" panose="020B0606020202030204" pitchFamily="34" charset="0"/>
                <a:ea typeface="+mn-ea"/>
                <a:cs typeface="+mn-cs"/>
                <a:sym typeface="Arial Narrow Bold" charset="0"/>
              </a:rPr>
              <a:t> </a:t>
            </a: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charset="0"/>
              </a:rPr>
              <a:t>a reçu des honoraires [paiement/ financement, etc.] de [organisation soutenant ce programme ET/OU organisation dont le ou les produits font l’objet d’une discussion dans ledit programme].</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fr-CA" sz="2400" b="0" i="0" u="sng" strike="noStrike" kern="0" cap="none" spc="0" normalizeH="0" baseline="0" noProof="0" dirty="0">
              <a:ln>
                <a:noFill/>
              </a:ln>
              <a:solidFill>
                <a:srgbClr val="595959"/>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Italic" charset="0"/>
              </a:rPr>
              <a:t>Amgen Canada a développé un produit qui sera discuté dans ce programme; elle détient une licence pour ce produit et tire des bénéfices de sa vente.</a:t>
            </a:r>
            <a:endParaRPr kumimoji="0" lang="fr-CA"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67927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Quel est le statut de risque de Sonia ? </a:t>
            </a:r>
          </a:p>
          <a:p>
            <a:pPr marL="0" marR="0" lvl="0" indent="0" algn="ctr" defTabSz="1218987"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Arial Narrow" panose="020B0606020202030204" pitchFamily="34" charset="0"/>
              <a:cs typeface="Arial" panose="020B0604020202020204" pitchFamily="34" charset="0"/>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À quelle fréquence prenez-vous en charge des patients présentant un profil clinique similaire dans votre cabinet ?</a:t>
            </a:r>
            <a:endParaRPr kumimoji="0" lang="en-US" sz="36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65084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357200"/>
            <a:ext cx="7749988" cy="1200329"/>
          </a:xfrm>
          <a:prstGeom prst="rect">
            <a:avLst/>
          </a:prstGeom>
          <a:noFill/>
        </p:spPr>
        <p:txBody>
          <a:bodyPr wrap="square" rtlCol="0">
            <a:spAutoFit/>
          </a:bodyPr>
          <a:lstStyle/>
          <a:p>
            <a:pPr algn="ctr" defTabSz="457200">
              <a:buClr>
                <a:srgbClr val="262C40"/>
              </a:buClr>
              <a:defRPr/>
            </a:pPr>
            <a:r>
              <a:rPr lang="fr-FR" b="1" dirty="0">
                <a:solidFill>
                  <a:srgbClr val="262C40"/>
                </a:solidFill>
                <a:latin typeface="Arial Narrow" panose="020B0606020202030204" pitchFamily="34" charset="0"/>
              </a:rPr>
              <a:t>Parmi les étapes suivantes, quelles sont celles que vous entreprendriez pour réduire davantage le risque de Sonia pour de futurs événements MVAS pendant cette visite ?</a:t>
            </a:r>
          </a:p>
          <a:p>
            <a:pPr algn="ctr" defTabSz="457200">
              <a:buClr>
                <a:srgbClr val="262C40"/>
              </a:buClr>
              <a:defRPr/>
            </a:pPr>
            <a:r>
              <a:rPr lang="fr-FR" b="1" dirty="0">
                <a:solidFill>
                  <a:srgbClr val="3B8B9B"/>
                </a:solidFill>
                <a:latin typeface="Arial Narrow" panose="020B0606020202030204" pitchFamily="34" charset="0"/>
              </a:rPr>
              <a:t>Sélectionnez TOUTES les mesures qui s'appliquent</a:t>
            </a:r>
            <a:endParaRPr lang="en-US" b="1" dirty="0">
              <a:solidFill>
                <a:srgbClr val="3B8B9B"/>
              </a:solidFill>
              <a:latin typeface="Arial Narrow" panose="020B0606020202030204" pitchFamily="34" charset="0"/>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631216"/>
          </a:xfrm>
          <a:prstGeom prst="rect">
            <a:avLst/>
          </a:prstGeom>
          <a:noFill/>
        </p:spPr>
        <p:txBody>
          <a:bodyPr wrap="square" rtlCol="0">
            <a:spAutoFit/>
          </a:bodyPr>
          <a:lstStyle/>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Conseiller des interventions appropriées en matière de comportement de santé </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Changer la Rosuvastatine 5 mg OD à l'Atorvastatine 20 mg OD</a:t>
            </a:r>
          </a:p>
          <a:p>
            <a:pPr marL="457200" indent="-457200">
              <a:buClr>
                <a:srgbClr val="262C40"/>
              </a:buClr>
              <a:buFontTx/>
              <a:buAutoNum type="arabicPeriod"/>
              <a:defRPr/>
            </a:pPr>
            <a:r>
              <a:rPr lang="en-CA" sz="2000" b="1" dirty="0" err="1">
                <a:solidFill>
                  <a:prstClr val="black">
                    <a:lumMod val="75000"/>
                    <a:lumOff val="25000"/>
                  </a:prstClr>
                </a:solidFill>
                <a:latin typeface="Arial Narrow" panose="020B0606020202030204" pitchFamily="34" charset="0"/>
              </a:rPr>
              <a:t>Icosapent</a:t>
            </a:r>
            <a:r>
              <a:rPr lang="en-CA" sz="2000" b="1" dirty="0">
                <a:solidFill>
                  <a:prstClr val="black">
                    <a:lumMod val="75000"/>
                    <a:lumOff val="25000"/>
                  </a:prstClr>
                </a:solidFill>
                <a:latin typeface="Arial Narrow" panose="020B0606020202030204" pitchFamily="34" charset="0"/>
              </a:rPr>
              <a:t> </a:t>
            </a:r>
            <a:r>
              <a:rPr lang="en-CA" sz="2000" b="1" dirty="0" err="1">
                <a:solidFill>
                  <a:prstClr val="black">
                    <a:lumMod val="75000"/>
                    <a:lumOff val="25000"/>
                  </a:prstClr>
                </a:solidFill>
                <a:latin typeface="Arial Narrow" panose="020B0606020202030204" pitchFamily="34" charset="0"/>
              </a:rPr>
              <a:t>éthyl</a:t>
            </a:r>
            <a:r>
              <a:rPr lang="en-CA" sz="2000" b="1" dirty="0">
                <a:solidFill>
                  <a:prstClr val="black">
                    <a:lumMod val="75000"/>
                    <a:lumOff val="25000"/>
                  </a:prstClr>
                </a:solidFill>
                <a:latin typeface="Arial Narrow" panose="020B0606020202030204" pitchFamily="34" charset="0"/>
              </a:rPr>
              <a:t> (IPE) 2 gm BID</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Discuter de l'initiation d'un inhibiteur de PCSK9.</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35045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22">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05300"/>
            <a:ext cx="9162797" cy="452699"/>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442408" y="6405298"/>
            <a:ext cx="619096" cy="39555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994053" y="78653"/>
            <a:ext cx="669694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thérapeutique pour les patients atteints d'une affection indiquée par une statine</a:t>
            </a:r>
            <a:endParaRPr kumimoji="0" lang="en-US" sz="1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87185"/>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89031"/>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2" name="Picture 1">
            <a:extLst>
              <a:ext uri="{FF2B5EF4-FFF2-40B4-BE49-F238E27FC236}">
                <a16:creationId xmlns:a16="http://schemas.microsoft.com/office/drawing/2014/main" id="{7834CB2F-9EF0-4A46-AF48-DF852ABAEB6B}"/>
              </a:ext>
            </a:extLst>
          </p:cNvPr>
          <p:cNvPicPr>
            <a:picLocks noChangeAspect="1"/>
          </p:cNvPicPr>
          <p:nvPr/>
        </p:nvPicPr>
        <p:blipFill>
          <a:blip r:embed="rId5"/>
          <a:stretch>
            <a:fillRect/>
          </a:stretch>
        </p:blipFill>
        <p:spPr>
          <a:xfrm>
            <a:off x="1270148" y="1131514"/>
            <a:ext cx="7082827" cy="1720800"/>
          </a:xfrm>
          <a:prstGeom prst="rect">
            <a:avLst/>
          </a:prstGeom>
        </p:spPr>
      </p:pic>
      <p:pic>
        <p:nvPicPr>
          <p:cNvPr id="3" name="Picture 2">
            <a:extLst>
              <a:ext uri="{FF2B5EF4-FFF2-40B4-BE49-F238E27FC236}">
                <a16:creationId xmlns:a16="http://schemas.microsoft.com/office/drawing/2014/main" id="{3C464546-80E4-48D9-AC1C-3A97F70EDD1E}"/>
              </a:ext>
            </a:extLst>
          </p:cNvPr>
          <p:cNvPicPr>
            <a:picLocks noChangeAspect="1"/>
          </p:cNvPicPr>
          <p:nvPr/>
        </p:nvPicPr>
        <p:blipFill>
          <a:blip r:embed="rId6"/>
          <a:stretch>
            <a:fillRect/>
          </a:stretch>
        </p:blipFill>
        <p:spPr>
          <a:xfrm>
            <a:off x="1428405" y="2797587"/>
            <a:ext cx="6766312" cy="1749600"/>
          </a:xfrm>
          <a:prstGeom prst="rect">
            <a:avLst/>
          </a:prstGeom>
        </p:spPr>
      </p:pic>
      <p:pic>
        <p:nvPicPr>
          <p:cNvPr id="15" name="Picture 14">
            <a:extLst>
              <a:ext uri="{FF2B5EF4-FFF2-40B4-BE49-F238E27FC236}">
                <a16:creationId xmlns:a16="http://schemas.microsoft.com/office/drawing/2014/main" id="{ED17BFF6-395A-4D20-A092-24D5B1C3836D}"/>
              </a:ext>
            </a:extLst>
          </p:cNvPr>
          <p:cNvPicPr>
            <a:picLocks noChangeAspect="1"/>
          </p:cNvPicPr>
          <p:nvPr/>
        </p:nvPicPr>
        <p:blipFill>
          <a:blip r:embed="rId7"/>
          <a:stretch>
            <a:fillRect/>
          </a:stretch>
        </p:blipFill>
        <p:spPr>
          <a:xfrm>
            <a:off x="618110" y="3976224"/>
            <a:ext cx="8338603" cy="2418655"/>
          </a:xfrm>
          <a:prstGeom prst="rect">
            <a:avLst/>
          </a:prstGeom>
        </p:spPr>
      </p:pic>
    </p:spTree>
    <p:extLst>
      <p:ext uri="{BB962C8B-B14F-4D97-AF65-F5344CB8AC3E}">
        <p14:creationId xmlns:p14="http://schemas.microsoft.com/office/powerpoint/2010/main" val="8253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9E934C-FCF9-4C57-9111-186AFB1B8B12}"/>
              </a:ext>
            </a:extLst>
          </p:cNvPr>
          <p:cNvPicPr>
            <a:picLocks noChangeAspect="1"/>
          </p:cNvPicPr>
          <p:nvPr/>
        </p:nvPicPr>
        <p:blipFill>
          <a:blip r:embed="rId3"/>
          <a:stretch>
            <a:fillRect/>
          </a:stretch>
        </p:blipFill>
        <p:spPr>
          <a:xfrm>
            <a:off x="143219" y="1264670"/>
            <a:ext cx="8857561" cy="439889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2137272" y="140208"/>
            <a:ext cx="639712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d'intensification du traitement pour les patients atteints de maladie cardiovasculaire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athérosclérotique</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(MVAS)</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40703"/>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7" name="TextBox 16">
            <a:extLst>
              <a:ext uri="{FF2B5EF4-FFF2-40B4-BE49-F238E27FC236}">
                <a16:creationId xmlns:a16="http://schemas.microsoft.com/office/drawing/2014/main" id="{4BC7D7A1-C75B-4090-889E-312E2367850C}"/>
              </a:ext>
            </a:extLst>
          </p:cNvPr>
          <p:cNvSpPr txBox="1"/>
          <p:nvPr/>
        </p:nvSpPr>
        <p:spPr>
          <a:xfrm>
            <a:off x="4699699" y="4664066"/>
            <a:ext cx="4408534" cy="1200329"/>
          </a:xfrm>
          <a:prstGeom prst="rect">
            <a:avLst/>
          </a:prstGeom>
          <a:noFill/>
        </p:spPr>
        <p:txBody>
          <a:bodyPr wrap="square">
            <a:spAutoFit/>
          </a:bodyPr>
          <a:lstStyle/>
          <a:p>
            <a:r>
              <a:rPr lang="fr-FR" sz="1200" dirty="0">
                <a:latin typeface="Arial Narrow" panose="020B0606020202030204" pitchFamily="34" charset="0"/>
              </a:rPr>
              <a:t>* Les patients qui tirent le plus grand bénéfice de l'intensification du traitement par statines avec un traitement par inhibiteur de PCSK9 sont identifiés dans le tableau 3 (diapositive suivante)</a:t>
            </a:r>
          </a:p>
          <a:p>
            <a:r>
              <a:rPr lang="fr-FR" sz="1200" dirty="0">
                <a:latin typeface="Arial Narrow" panose="020B0606020202030204" pitchFamily="34" charset="0"/>
              </a:rPr>
              <a:t> ** À de faibles niveaux de C-LDL ou de C non HDL, la mesure de </a:t>
            </a:r>
            <a:r>
              <a:rPr lang="fr-FR" sz="1200" dirty="0" err="1">
                <a:latin typeface="Arial Narrow" panose="020B0606020202030204" pitchFamily="34" charset="0"/>
              </a:rPr>
              <a:t>l’apo</a:t>
            </a:r>
            <a:r>
              <a:rPr lang="fr-FR" sz="1200" dirty="0">
                <a:latin typeface="Arial Narrow" panose="020B0606020202030204" pitchFamily="34" charset="0"/>
              </a:rPr>
              <a:t> B est plus précise avec d'autres marqueurs. </a:t>
            </a:r>
          </a:p>
          <a:p>
            <a:endParaRPr lang="en-CA" sz="1200" dirty="0">
              <a:latin typeface="Arial Narrow" panose="020B0606020202030204" pitchFamily="34" charset="0"/>
            </a:endParaRPr>
          </a:p>
        </p:txBody>
      </p:sp>
    </p:spTree>
    <p:extLst>
      <p:ext uri="{BB962C8B-B14F-4D97-AF65-F5344CB8AC3E}">
        <p14:creationId xmlns:p14="http://schemas.microsoft.com/office/powerpoint/2010/main" val="428517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372893"/>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70609" y="526579"/>
            <a:ext cx="8090895"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a été démontré que les patients en prévention secondaire retirent le plus grand bénéfice de l'intensification du traitement par statine avec l'ajout d'un inhibiteur de PCSK9.</a:t>
            </a:r>
            <a:endParaRPr kumimoji="0" lang="en-US"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3095741" y="13216"/>
            <a:ext cx="2952520" cy="646331"/>
          </a:xfrm>
          <a:prstGeom prst="rect">
            <a:avLst/>
          </a:prstGeom>
          <a:noFill/>
        </p:spPr>
        <p:txBody>
          <a:bodyPr wrap="squar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3" name="Picture 2">
            <a:extLst>
              <a:ext uri="{FF2B5EF4-FFF2-40B4-BE49-F238E27FC236}">
                <a16:creationId xmlns:a16="http://schemas.microsoft.com/office/drawing/2014/main" id="{76E668AA-E345-4F9B-8FEA-7C30BAA78AB8}"/>
              </a:ext>
            </a:extLst>
          </p:cNvPr>
          <p:cNvPicPr>
            <a:picLocks noChangeAspect="1"/>
          </p:cNvPicPr>
          <p:nvPr/>
        </p:nvPicPr>
        <p:blipFill>
          <a:blip r:embed="rId5"/>
          <a:stretch>
            <a:fillRect/>
          </a:stretch>
        </p:blipFill>
        <p:spPr>
          <a:xfrm>
            <a:off x="2573857" y="1723250"/>
            <a:ext cx="4884398" cy="44657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0275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64795"/>
            <a:ext cx="9139957" cy="523220"/>
          </a:xfrm>
          <a:prstGeom prst="rect">
            <a:avLst/>
          </a:prstGeom>
          <a:noFill/>
        </p:spPr>
        <p:txBody>
          <a:bodyPr wrap="square" rtlCol="0" anchor="ctr">
            <a:spAutoFit/>
          </a:bodyPr>
          <a:lstStyle/>
          <a:p>
            <a:pPr lvl="0" algn="ctr" defTabSz="342991">
              <a:defRPr/>
            </a:pPr>
            <a:r>
              <a:rPr lang="fr-FR" sz="2800" b="1" dirty="0">
                <a:solidFill>
                  <a:prstClr val="white"/>
                </a:solidFill>
                <a:latin typeface="Arial Narrow" panose="020B0606020202030204" pitchFamily="34" charset="0"/>
              </a:rPr>
              <a:t>Stratégies non </a:t>
            </a:r>
            <a:r>
              <a:rPr lang="fr-FR" sz="2800" b="1" dirty="0" err="1">
                <a:solidFill>
                  <a:prstClr val="white"/>
                </a:solidFill>
                <a:latin typeface="Arial Narrow" panose="020B0606020202030204" pitchFamily="34" charset="0"/>
              </a:rPr>
              <a:t>statiniques</a:t>
            </a:r>
            <a:r>
              <a:rPr lang="fr-FR" sz="2800" b="1" dirty="0">
                <a:solidFill>
                  <a:prstClr val="white"/>
                </a:solidFill>
                <a:latin typeface="Arial Narrow" panose="020B0606020202030204" pitchFamily="34" charset="0"/>
              </a:rPr>
              <a:t> pour réduire davantage le LDL-C </a:t>
            </a:r>
            <a:endParaRPr lang="en-US" sz="2800" b="1" dirty="0">
              <a:solidFill>
                <a:prstClr val="white"/>
              </a:solidFill>
              <a:latin typeface="Arial Narrow" panose="020B0606020202030204" pitchFamily="34" charset="0"/>
            </a:endParaRPr>
          </a:p>
        </p:txBody>
      </p:sp>
      <p:pic>
        <p:nvPicPr>
          <p:cNvPr id="3" name="Picture 2" descr="Chart, line chart&#10;&#10;Description automatically generated">
            <a:extLst>
              <a:ext uri="{FF2B5EF4-FFF2-40B4-BE49-F238E27FC236}">
                <a16:creationId xmlns:a16="http://schemas.microsoft.com/office/drawing/2014/main" id="{9A907684-47CD-4F3C-976C-EEA49E459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333257"/>
            <a:ext cx="9144000" cy="2812959"/>
          </a:xfrm>
          <a:prstGeom prst="rect">
            <a:avLst/>
          </a:prstGeom>
        </p:spPr>
      </p:pic>
      <p:sp>
        <p:nvSpPr>
          <p:cNvPr id="16" name="TextBox 15">
            <a:extLst>
              <a:ext uri="{FF2B5EF4-FFF2-40B4-BE49-F238E27FC236}">
                <a16:creationId xmlns:a16="http://schemas.microsoft.com/office/drawing/2014/main" id="{677D12B4-2149-4EF0-B057-9F1611901187}"/>
              </a:ext>
            </a:extLst>
          </p:cNvPr>
          <p:cNvSpPr txBox="1"/>
          <p:nvPr/>
        </p:nvSpPr>
        <p:spPr>
          <a:xfrm>
            <a:off x="99459" y="3933953"/>
            <a:ext cx="8726036" cy="2339102"/>
          </a:xfrm>
          <a:prstGeom prst="rect">
            <a:avLst/>
          </a:prstGeom>
          <a:noFill/>
        </p:spPr>
        <p:txBody>
          <a:bodyPr wrap="square">
            <a:spAutoFit/>
          </a:bodyPr>
          <a:lstStyle/>
          <a:p>
            <a:pPr algn="ctr"/>
            <a:endParaRPr lang="en-CA" sz="2000" b="1" dirty="0">
              <a:solidFill>
                <a:schemeClr val="tx1">
                  <a:lumMod val="75000"/>
                  <a:lumOff val="25000"/>
                </a:schemeClr>
              </a:solidFill>
              <a:latin typeface="Arial Narrow" panose="020B0606020202030204" pitchFamily="34" charset="0"/>
            </a:endParaRP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L'ajout d'</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au traitement par statine permet d'obtenir une réduction supplémentaire du LDL-C d'environ 20 % et une réduction de 6 % des événements CV.</a:t>
            </a: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Les données des essais cliniques sur l'inhibition de la PCSK9 démontrent l'efficacité et l'innocuité d'une réduction supplémentaire de 60 % du taux de LDL-C en plus du traitement par statine ± </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ce qui entraîne une réduction supplémentaire des événements cardiovasculaires. Les bénéfices CV sont proportionnels à la réduction absolue du LDL-C et à la durée du traitement.</a:t>
            </a:r>
          </a:p>
        </p:txBody>
      </p:sp>
      <p:sp>
        <p:nvSpPr>
          <p:cNvPr id="17" name="Text Box 29">
            <a:extLst>
              <a:ext uri="{FF2B5EF4-FFF2-40B4-BE49-F238E27FC236}">
                <a16:creationId xmlns:a16="http://schemas.microsoft.com/office/drawing/2014/main" id="{39C9331A-2FF5-42BD-ACDC-C7D42E360042}"/>
              </a:ext>
            </a:extLst>
          </p:cNvPr>
          <p:cNvSpPr txBox="1">
            <a:spLocks noChangeArrowheads="1"/>
          </p:cNvSpPr>
          <p:nvPr/>
        </p:nvSpPr>
        <p:spPr bwMode="auto">
          <a:xfrm>
            <a:off x="105797" y="6459171"/>
            <a:ext cx="8726037" cy="369332"/>
          </a:xfrm>
          <a:prstGeom prst="rect">
            <a:avLst/>
          </a:prstGeom>
          <a:noFill/>
          <a:ln w="9525">
            <a:noFill/>
            <a:miter lim="800000"/>
            <a:headEnd/>
            <a:tailEnd/>
          </a:ln>
        </p:spPr>
        <p:txBody>
          <a:bodyPr wrap="square">
            <a:spAutoFit/>
          </a:bodyPr>
          <a:lstStyle/>
          <a:p>
            <a:r>
              <a:rPr lang="nb-NO" sz="900" dirty="0">
                <a:solidFill>
                  <a:srgbClr val="FFFFFF"/>
                </a:solidFill>
                <a:latin typeface="Arial Narrow" pitchFamily="34" charset="0"/>
                <a:cs typeface="Arial" charset="0"/>
              </a:rPr>
              <a:t>Sebatine MS, et al. N Engl J Med. 2017;376:1713-1722</a:t>
            </a:r>
          </a:p>
          <a:p>
            <a:pPr defTabSz="457200">
              <a:defRPr/>
            </a:pPr>
            <a:r>
              <a:rPr lang="nb-NO" sz="900" dirty="0">
                <a:solidFill>
                  <a:srgbClr val="FFFFFF"/>
                </a:solidFill>
                <a:latin typeface="Arial Narrow" pitchFamily="34" charset="0"/>
                <a:cs typeface="Arial" charset="0"/>
              </a:rPr>
              <a:t>Schwartz GG, et al. N Engl J Med. 2018:379:2097-2107</a:t>
            </a:r>
          </a:p>
        </p:txBody>
      </p:sp>
      <p:sp>
        <p:nvSpPr>
          <p:cNvPr id="19" name="Text Box 29">
            <a:extLst>
              <a:ext uri="{FF2B5EF4-FFF2-40B4-BE49-F238E27FC236}">
                <a16:creationId xmlns:a16="http://schemas.microsoft.com/office/drawing/2014/main" id="{3A134C6F-0E78-4E50-A7EB-307156979B82}"/>
              </a:ext>
            </a:extLst>
          </p:cNvPr>
          <p:cNvSpPr txBox="1">
            <a:spLocks noChangeArrowheads="1"/>
          </p:cNvSpPr>
          <p:nvPr/>
        </p:nvSpPr>
        <p:spPr bwMode="auto">
          <a:xfrm>
            <a:off x="114111" y="6287460"/>
            <a:ext cx="11099570"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Cannon CP, et al. N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2015;372:2387-2397</a:t>
            </a:r>
          </a:p>
        </p:txBody>
      </p:sp>
    </p:spTree>
    <p:extLst>
      <p:ext uri="{BB962C8B-B14F-4D97-AF65-F5344CB8AC3E}">
        <p14:creationId xmlns:p14="http://schemas.microsoft.com/office/powerpoint/2010/main" val="32840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sont efficaces pour abaisser le taux de LDL-C</a:t>
            </a:r>
            <a:endParaRPr lang="en-US" sz="2800" b="1" i="1" dirty="0">
              <a:solidFill>
                <a:prstClr val="white"/>
              </a:solidFill>
              <a:latin typeface="Arial Narrow" panose="020B0606020202030204" pitchFamily="34" charset="0"/>
            </a:endParaRPr>
          </a:p>
        </p:txBody>
      </p:sp>
      <p:pic>
        <p:nvPicPr>
          <p:cNvPr id="3" name="Picture 2" descr="Diagram&#10;&#10;Description automatically generated">
            <a:extLst>
              <a:ext uri="{FF2B5EF4-FFF2-40B4-BE49-F238E27FC236}">
                <a16:creationId xmlns:a16="http://schemas.microsoft.com/office/drawing/2014/main" id="{3D9DFC05-D59D-47EC-9DB0-AA7703F5D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167"/>
            <a:ext cx="9144000" cy="3471666"/>
          </a:xfrm>
          <a:prstGeom prst="rect">
            <a:avLst/>
          </a:prstGeom>
        </p:spPr>
      </p:pic>
      <p:sp>
        <p:nvSpPr>
          <p:cNvPr id="12" name="TextBox 11">
            <a:extLst>
              <a:ext uri="{FF2B5EF4-FFF2-40B4-BE49-F238E27FC236}">
                <a16:creationId xmlns:a16="http://schemas.microsoft.com/office/drawing/2014/main" id="{819AC97B-58A9-41CE-9A2E-76987BE09EB6}"/>
              </a:ext>
            </a:extLst>
          </p:cNvPr>
          <p:cNvSpPr txBox="1"/>
          <p:nvPr/>
        </p:nvSpPr>
        <p:spPr>
          <a:xfrm>
            <a:off x="68811" y="2275783"/>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3" name="TextBox 12">
            <a:extLst>
              <a:ext uri="{FF2B5EF4-FFF2-40B4-BE49-F238E27FC236}">
                <a16:creationId xmlns:a16="http://schemas.microsoft.com/office/drawing/2014/main" id="{DB18A13E-9C58-4488-A63D-39A7F07E00A6}"/>
              </a:ext>
            </a:extLst>
          </p:cNvPr>
          <p:cNvSpPr txBox="1"/>
          <p:nvPr/>
        </p:nvSpPr>
        <p:spPr>
          <a:xfrm>
            <a:off x="4260937" y="2243287"/>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5" name="TextBox 14">
            <a:extLst>
              <a:ext uri="{FF2B5EF4-FFF2-40B4-BE49-F238E27FC236}">
                <a16:creationId xmlns:a16="http://schemas.microsoft.com/office/drawing/2014/main" id="{6418AF33-976B-4115-B3A9-391E4B9E738E}"/>
              </a:ext>
            </a:extLst>
          </p:cNvPr>
          <p:cNvSpPr txBox="1"/>
          <p:nvPr/>
        </p:nvSpPr>
        <p:spPr>
          <a:xfrm>
            <a:off x="4091128" y="5301532"/>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55%</a:t>
            </a:r>
          </a:p>
        </p:txBody>
      </p:sp>
      <p:sp>
        <p:nvSpPr>
          <p:cNvPr id="16" name="TextBox 15">
            <a:extLst>
              <a:ext uri="{FF2B5EF4-FFF2-40B4-BE49-F238E27FC236}">
                <a16:creationId xmlns:a16="http://schemas.microsoft.com/office/drawing/2014/main" id="{D862BE8E-5BF2-4AF7-BF85-780552F738C8}"/>
              </a:ext>
            </a:extLst>
          </p:cNvPr>
          <p:cNvSpPr txBox="1"/>
          <p:nvPr/>
        </p:nvSpPr>
        <p:spPr>
          <a:xfrm>
            <a:off x="-98252" y="5272960"/>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59%</a:t>
            </a:r>
          </a:p>
        </p:txBody>
      </p:sp>
      <p:sp>
        <p:nvSpPr>
          <p:cNvPr id="17" name="TextBox 16">
            <a:extLst>
              <a:ext uri="{FF2B5EF4-FFF2-40B4-BE49-F238E27FC236}">
                <a16:creationId xmlns:a16="http://schemas.microsoft.com/office/drawing/2014/main" id="{56F88230-6838-4956-A1B4-E41B5D644B02}"/>
              </a:ext>
            </a:extLst>
          </p:cNvPr>
          <p:cNvSpPr txBox="1"/>
          <p:nvPr/>
        </p:nvSpPr>
        <p:spPr>
          <a:xfrm>
            <a:off x="2216237" y="3019706"/>
            <a:ext cx="1230774" cy="523220"/>
          </a:xfrm>
          <a:prstGeom prst="rect">
            <a:avLst/>
          </a:prstGeom>
          <a:solidFill>
            <a:schemeClr val="bg1"/>
          </a:solidFill>
        </p:spPr>
        <p:txBody>
          <a:bodyPr wrap="square" rtlCol="0">
            <a:spAutoFit/>
          </a:bodyPr>
          <a:lstStyle/>
          <a:p>
            <a:r>
              <a:rPr lang="en-CA" sz="1400" b="1" dirty="0">
                <a:latin typeface="Arial Narrow" panose="020B0606020202030204" pitchFamily="34" charset="0"/>
              </a:rPr>
              <a:t>59% reduction </a:t>
            </a:r>
          </a:p>
          <a:p>
            <a:r>
              <a:rPr lang="en-CA" sz="1400" b="1" dirty="0">
                <a:latin typeface="Arial Narrow" panose="020B0606020202030204" pitchFamily="34" charset="0"/>
              </a:rPr>
              <a:t>P &lt;0.001</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48161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5"/>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réduisent </a:t>
            </a:r>
          </a:p>
          <a:p>
            <a:pPr algn="ctr" defTabSz="342991">
              <a:defRPr/>
            </a:pPr>
            <a:r>
              <a:rPr lang="fr-FR" sz="3200" b="1" dirty="0">
                <a:solidFill>
                  <a:prstClr val="white"/>
                </a:solidFill>
                <a:latin typeface="Arial Narrow" panose="020B0606020202030204" pitchFamily="34" charset="0"/>
              </a:rPr>
              <a:t>les événements CV</a:t>
            </a:r>
            <a:endParaRPr lang="en-US" sz="2800" b="1" i="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pic>
        <p:nvPicPr>
          <p:cNvPr id="9" name="Picture 8" descr="Chart, line chart, scatter chart&#10;&#10;Description automatically generated">
            <a:extLst>
              <a:ext uri="{FF2B5EF4-FFF2-40B4-BE49-F238E27FC236}">
                <a16:creationId xmlns:a16="http://schemas.microsoft.com/office/drawing/2014/main" id="{4A60767D-1D30-4F38-BB7A-1869A9361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469625"/>
            <a:ext cx="9144000" cy="3918750"/>
          </a:xfrm>
          <a:prstGeom prst="rect">
            <a:avLst/>
          </a:prstGeom>
        </p:spPr>
      </p:pic>
      <p:sp>
        <p:nvSpPr>
          <p:cNvPr id="19" name="Flowchart: Process 18">
            <a:extLst>
              <a:ext uri="{FF2B5EF4-FFF2-40B4-BE49-F238E27FC236}">
                <a16:creationId xmlns:a16="http://schemas.microsoft.com/office/drawing/2014/main" id="{E40AE3D4-2358-4C24-B504-714396D67113}"/>
              </a:ext>
            </a:extLst>
          </p:cNvPr>
          <p:cNvSpPr/>
          <p:nvPr/>
        </p:nvSpPr>
        <p:spPr>
          <a:xfrm>
            <a:off x="556790" y="5357671"/>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cardiovasculaire, IM, AVC, hospitalisation pour IVC ou revascularisation coronarienne.</a:t>
            </a:r>
            <a:endParaRPr lang="en-CA" b="1" dirty="0">
              <a:solidFill>
                <a:prstClr val="black">
                  <a:lumMod val="75000"/>
                  <a:lumOff val="25000"/>
                </a:prstClr>
              </a:solidFill>
              <a:latin typeface="Arial Narrow" panose="020B0606020202030204" pitchFamily="34" charset="0"/>
            </a:endParaRPr>
          </a:p>
        </p:txBody>
      </p:sp>
      <p:sp>
        <p:nvSpPr>
          <p:cNvPr id="20" name="Flowchart: Process 19">
            <a:extLst>
              <a:ext uri="{FF2B5EF4-FFF2-40B4-BE49-F238E27FC236}">
                <a16:creationId xmlns:a16="http://schemas.microsoft.com/office/drawing/2014/main" id="{175BD1FA-5723-4352-94B4-4AC9D34EE970}"/>
              </a:ext>
            </a:extLst>
          </p:cNvPr>
          <p:cNvSpPr/>
          <p:nvPr/>
        </p:nvSpPr>
        <p:spPr>
          <a:xfrm>
            <a:off x="5079891" y="5357670"/>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coronarienne, IM non fatal, AVC ischémique ou AU nécessitant une hospitalisation.</a:t>
            </a:r>
            <a:endParaRPr lang="en-CA" b="1" dirty="0">
              <a:solidFill>
                <a:prstClr val="black">
                  <a:lumMod val="75000"/>
                  <a:lumOff val="25000"/>
                </a:prstClr>
              </a:solidFill>
              <a:latin typeface="Arial Narrow" panose="020B0606020202030204" pitchFamily="34" charset="0"/>
            </a:endParaRPr>
          </a:p>
        </p:txBody>
      </p:sp>
    </p:spTree>
    <p:extLst>
      <p:ext uri="{BB962C8B-B14F-4D97-AF65-F5344CB8AC3E}">
        <p14:creationId xmlns:p14="http://schemas.microsoft.com/office/powerpoint/2010/main" val="1113757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Sous-analyse de plusieurs populations de patients à haut risque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pic>
        <p:nvPicPr>
          <p:cNvPr id="35" name="Picture 34">
            <a:extLst>
              <a:ext uri="{FF2B5EF4-FFF2-40B4-BE49-F238E27FC236}">
                <a16:creationId xmlns:a16="http://schemas.microsoft.com/office/drawing/2014/main" id="{993B4A93-DCA3-48D0-8DF5-DC9ADF474022}"/>
              </a:ext>
            </a:extLst>
          </p:cNvPr>
          <p:cNvPicPr>
            <a:picLocks noChangeAspect="1"/>
          </p:cNvPicPr>
          <p:nvPr/>
        </p:nvPicPr>
        <p:blipFill>
          <a:blip r:embed="rId4"/>
          <a:stretch>
            <a:fillRect/>
          </a:stretch>
        </p:blipFill>
        <p:spPr>
          <a:xfrm>
            <a:off x="854479" y="1291814"/>
            <a:ext cx="7609114" cy="4926980"/>
          </a:xfrm>
          <a:prstGeom prst="rect">
            <a:avLst/>
          </a:prstGeom>
        </p:spPr>
      </p:pic>
      <p:sp>
        <p:nvSpPr>
          <p:cNvPr id="36" name="TextBox 35">
            <a:extLst>
              <a:ext uri="{FF2B5EF4-FFF2-40B4-BE49-F238E27FC236}">
                <a16:creationId xmlns:a16="http://schemas.microsoft.com/office/drawing/2014/main" id="{F3B6F43E-C4BD-4600-ACFC-AD8C331B1A91}"/>
              </a:ext>
            </a:extLst>
          </p:cNvPr>
          <p:cNvSpPr txBox="1"/>
          <p:nvPr/>
        </p:nvSpPr>
        <p:spPr>
          <a:xfrm>
            <a:off x="2669781" y="5127727"/>
            <a:ext cx="876547" cy="615553"/>
          </a:xfrm>
          <a:prstGeom prst="rect">
            <a:avLst/>
          </a:prstGeom>
          <a:solidFill>
            <a:schemeClr val="bg1"/>
          </a:solidFill>
        </p:spPr>
        <p:txBody>
          <a:bodyPr wrap="square" rtlCol="0">
            <a:spAutoFit/>
          </a:bodyPr>
          <a:lstStyle/>
          <a:p>
            <a:r>
              <a:rPr lang="en-CA" sz="1200" b="1" dirty="0">
                <a:solidFill>
                  <a:schemeClr val="tx1">
                    <a:lumMod val="75000"/>
                    <a:lumOff val="25000"/>
                  </a:schemeClr>
                </a:solidFill>
                <a:latin typeface="Arial Narrow" panose="020B0606020202030204" pitchFamily="34" charset="0"/>
              </a:rPr>
              <a:t>MAP </a:t>
            </a:r>
          </a:p>
          <a:p>
            <a:r>
              <a:rPr lang="en-CA" sz="1100" b="1" dirty="0">
                <a:solidFill>
                  <a:srgbClr val="BE182A"/>
                </a:solidFill>
                <a:latin typeface="Arial Narrow" panose="020B0606020202030204" pitchFamily="34" charset="0"/>
              </a:rPr>
              <a:t>3.5% RRA </a:t>
            </a:r>
          </a:p>
          <a:p>
            <a:r>
              <a:rPr lang="en-CA" sz="1100" b="1" dirty="0">
                <a:solidFill>
                  <a:srgbClr val="BE182A"/>
                </a:solidFill>
                <a:latin typeface="Arial Narrow" panose="020B0606020202030204" pitchFamily="34" charset="0"/>
              </a:rPr>
              <a:t>NNT 29</a:t>
            </a:r>
            <a:endParaRPr lang="en-CA" sz="1400" b="1" dirty="0">
              <a:solidFill>
                <a:srgbClr val="BE182A"/>
              </a:solidFill>
              <a:latin typeface="Arial Narrow" panose="020B0606020202030204" pitchFamily="34" charset="0"/>
            </a:endParaRPr>
          </a:p>
        </p:txBody>
      </p:sp>
    </p:spTree>
    <p:extLst>
      <p:ext uri="{BB962C8B-B14F-4D97-AF65-F5344CB8AC3E}">
        <p14:creationId xmlns:p14="http://schemas.microsoft.com/office/powerpoint/2010/main" val="228784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chez les patients à risque élevé</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49699" y="6426072"/>
            <a:ext cx="800785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Adapted from Schwartz et al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2018;379:2097-107; Ray et al Lancet Diabetes Endocrinol 2019;2019;7:618-28; </a:t>
            </a:r>
            <a:r>
              <a:rPr lang="en-CA" sz="900" dirty="0" err="1">
                <a:solidFill>
                  <a:srgbClr val="FFFFFF"/>
                </a:solidFill>
                <a:latin typeface="Arial Narrow" pitchFamily="34" charset="0"/>
                <a:cs typeface="Arial" charset="0"/>
              </a:rPr>
              <a:t>Jukema</a:t>
            </a:r>
            <a:r>
              <a:rPr lang="en-CA" sz="900" dirty="0">
                <a:solidFill>
                  <a:srgbClr val="FFFFFF"/>
                </a:solidFill>
                <a:latin typeface="Arial Narrow" pitchFamily="34" charset="0"/>
                <a:cs typeface="Arial" charset="0"/>
              </a:rPr>
              <a:t>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2019;74:1167-76; </a:t>
            </a:r>
            <a:r>
              <a:rPr lang="en-CA" sz="900" dirty="0" err="1">
                <a:solidFill>
                  <a:srgbClr val="FFFFFF"/>
                </a:solidFill>
                <a:latin typeface="Arial Narrow" pitchFamily="34" charset="0"/>
                <a:cs typeface="Arial" charset="0"/>
              </a:rPr>
              <a:t>Sinnaeve</a:t>
            </a:r>
            <a:r>
              <a:rPr lang="en-CA" sz="900" dirty="0">
                <a:solidFill>
                  <a:srgbClr val="FFFFFF"/>
                </a:solidFill>
                <a:latin typeface="Arial Narrow" pitchFamily="34" charset="0"/>
                <a:cs typeface="Arial" charset="0"/>
              </a:rPr>
              <a:t> et al Eur Heart J 2020;41:2248-58; Goodman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2019;74:1177–86</a:t>
            </a:r>
          </a:p>
        </p:txBody>
      </p:sp>
      <p:pic>
        <p:nvPicPr>
          <p:cNvPr id="3" name="Picture 2" descr="Chart, bar chart, waterfall chart&#10;&#10;Description automatically generated">
            <a:extLst>
              <a:ext uri="{FF2B5EF4-FFF2-40B4-BE49-F238E27FC236}">
                <a16:creationId xmlns:a16="http://schemas.microsoft.com/office/drawing/2014/main" id="{3636334A-7B7E-4000-8DF5-137800C3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920387"/>
            <a:ext cx="9144000" cy="3670655"/>
          </a:xfrm>
          <a:prstGeom prst="rect">
            <a:avLst/>
          </a:prstGeom>
        </p:spPr>
      </p:pic>
      <p:sp>
        <p:nvSpPr>
          <p:cNvPr id="35" name="TextBox 34">
            <a:extLst>
              <a:ext uri="{FF2B5EF4-FFF2-40B4-BE49-F238E27FC236}">
                <a16:creationId xmlns:a16="http://schemas.microsoft.com/office/drawing/2014/main" id="{0E0329A0-29F6-4453-BF06-AB97F892582A}"/>
              </a:ext>
            </a:extLst>
          </p:cNvPr>
          <p:cNvSpPr txBox="1"/>
          <p:nvPr/>
        </p:nvSpPr>
        <p:spPr>
          <a:xfrm>
            <a:off x="1122728"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15%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60F2B508-9058-40DA-8DBC-D09DD6E7A520}"/>
              </a:ext>
            </a:extLst>
          </p:cNvPr>
          <p:cNvSpPr txBox="1"/>
          <p:nvPr/>
        </p:nvSpPr>
        <p:spPr>
          <a:xfrm>
            <a:off x="2445805"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7" name="TextBox 36">
            <a:extLst>
              <a:ext uri="{FF2B5EF4-FFF2-40B4-BE49-F238E27FC236}">
                <a16:creationId xmlns:a16="http://schemas.microsoft.com/office/drawing/2014/main" id="{4361C59B-4827-405F-AD8A-FB7806571CA2}"/>
              </a:ext>
            </a:extLst>
          </p:cNvPr>
          <p:cNvSpPr txBox="1"/>
          <p:nvPr/>
        </p:nvSpPr>
        <p:spPr>
          <a:xfrm>
            <a:off x="1100560" y="323958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1.6%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NNT~63</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8" name="TextBox 37">
            <a:extLst>
              <a:ext uri="{FF2B5EF4-FFF2-40B4-BE49-F238E27FC236}">
                <a16:creationId xmlns:a16="http://schemas.microsoft.com/office/drawing/2014/main" id="{D883468C-24B7-455C-99B1-41C027FAD772}"/>
              </a:ext>
            </a:extLst>
          </p:cNvPr>
          <p:cNvSpPr txBox="1"/>
          <p:nvPr/>
        </p:nvSpPr>
        <p:spPr>
          <a:xfrm>
            <a:off x="2382935" y="312858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NNT~29</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9" name="TextBox 38">
            <a:extLst>
              <a:ext uri="{FF2B5EF4-FFF2-40B4-BE49-F238E27FC236}">
                <a16:creationId xmlns:a16="http://schemas.microsoft.com/office/drawing/2014/main" id="{0E6DE4DD-3B55-4B82-8268-CB7AE4C8D4B8}"/>
              </a:ext>
            </a:extLst>
          </p:cNvPr>
          <p:cNvSpPr txBox="1"/>
          <p:nvPr/>
        </p:nvSpPr>
        <p:spPr>
          <a:xfrm>
            <a:off x="3735379"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16%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0" name="TextBox 39">
            <a:extLst>
              <a:ext uri="{FF2B5EF4-FFF2-40B4-BE49-F238E27FC236}">
                <a16:creationId xmlns:a16="http://schemas.microsoft.com/office/drawing/2014/main" id="{5D0726C1-B444-47B1-9426-5AA2C0447EC2}"/>
              </a:ext>
            </a:extLst>
          </p:cNvPr>
          <p:cNvSpPr txBox="1"/>
          <p:nvPr/>
        </p:nvSpPr>
        <p:spPr>
          <a:xfrm>
            <a:off x="3659768" y="3020832"/>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2.3%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NNT~44</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7F2ABB71-7D01-485D-A087-DAC726DC512E}"/>
              </a:ext>
            </a:extLst>
          </p:cNvPr>
          <p:cNvSpPr txBox="1"/>
          <p:nvPr/>
        </p:nvSpPr>
        <p:spPr>
          <a:xfrm>
            <a:off x="506651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2" name="TextBox 41">
            <a:extLst>
              <a:ext uri="{FF2B5EF4-FFF2-40B4-BE49-F238E27FC236}">
                <a16:creationId xmlns:a16="http://schemas.microsoft.com/office/drawing/2014/main" id="{039F3EF1-5FB6-4F2E-9428-227168EAF414}"/>
              </a:ext>
            </a:extLst>
          </p:cNvPr>
          <p:cNvSpPr txBox="1"/>
          <p:nvPr/>
        </p:nvSpPr>
        <p:spPr>
          <a:xfrm>
            <a:off x="4942143" y="2767047"/>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3.1%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NNT~32</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896F4B7A-887A-44CE-9202-8037E3ACE410}"/>
              </a:ext>
            </a:extLst>
          </p:cNvPr>
          <p:cNvSpPr txBox="1"/>
          <p:nvPr/>
        </p:nvSpPr>
        <p:spPr>
          <a:xfrm>
            <a:off x="7684451"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23%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617E008-F8E6-4CDB-8BA8-456772153E81}"/>
              </a:ext>
            </a:extLst>
          </p:cNvPr>
          <p:cNvSpPr txBox="1"/>
          <p:nvPr/>
        </p:nvSpPr>
        <p:spPr>
          <a:xfrm>
            <a:off x="7538759" y="241729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6.4%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NNT~16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5" name="TextBox 44">
            <a:extLst>
              <a:ext uri="{FF2B5EF4-FFF2-40B4-BE49-F238E27FC236}">
                <a16:creationId xmlns:a16="http://schemas.microsoft.com/office/drawing/2014/main" id="{48C10D03-2ABF-458A-A4CA-8CCA20F9770F}"/>
              </a:ext>
            </a:extLst>
          </p:cNvPr>
          <p:cNvSpPr txBox="1"/>
          <p:nvPr/>
        </p:nvSpPr>
        <p:spPr>
          <a:xfrm>
            <a:off x="641594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6" name="TextBox 45">
            <a:extLst>
              <a:ext uri="{FF2B5EF4-FFF2-40B4-BE49-F238E27FC236}">
                <a16:creationId xmlns:a16="http://schemas.microsoft.com/office/drawing/2014/main" id="{98E13A34-1C6B-4D88-B548-61EB71E0F7B2}"/>
              </a:ext>
            </a:extLst>
          </p:cNvPr>
          <p:cNvSpPr txBox="1"/>
          <p:nvPr/>
        </p:nvSpPr>
        <p:spPr>
          <a:xfrm>
            <a:off x="6255551" y="262850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3.9%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11A8221E-4720-4C45-A029-B3DEFC9EA4B1}"/>
              </a:ext>
            </a:extLst>
          </p:cNvPr>
          <p:cNvSpPr/>
          <p:nvPr/>
        </p:nvSpPr>
        <p:spPr>
          <a:xfrm>
            <a:off x="287864" y="1462541"/>
            <a:ext cx="8734528" cy="684706"/>
          </a:xfrm>
          <a:prstGeom prst="rect">
            <a:avLst/>
          </a:prstGeom>
        </p:spPr>
        <p:txBody>
          <a:bodyPr wrap="square" lIns="68483" tIns="34242" rIns="68483" bIns="34242">
            <a:spAutoFit/>
          </a:bodyPr>
          <a:lstStyle/>
          <a:p>
            <a:pPr marL="0" marR="0" lvl="1" indent="9524" algn="ctr" defTabSz="912147"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Arial Narrow" pitchFamily="34" charset="0"/>
                <a:ea typeface="+mn-ea"/>
                <a:cs typeface="+mn-cs"/>
              </a:rPr>
              <a:t>Décès d'une maladie coronarienne, infarctus non fatal, accident vasculaire cérébral ischémique ou angine instable nécessitant une hospitalisation*.</a:t>
            </a:r>
            <a:endPar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48" name="TextBox 47">
            <a:extLst>
              <a:ext uri="{FF2B5EF4-FFF2-40B4-BE49-F238E27FC236}">
                <a16:creationId xmlns:a16="http://schemas.microsoft.com/office/drawing/2014/main" id="{E67F807C-14BA-4259-967E-5F54237DA38F}"/>
              </a:ext>
            </a:extLst>
          </p:cNvPr>
          <p:cNvSpPr txBox="1"/>
          <p:nvPr/>
        </p:nvSpPr>
        <p:spPr>
          <a:xfrm>
            <a:off x="685932" y="5748460"/>
            <a:ext cx="3826786" cy="461459"/>
          </a:xfrm>
          <a:prstGeom prst="rect">
            <a:avLst/>
          </a:prstGeom>
          <a:noFill/>
        </p:spPr>
        <p:txBody>
          <a:bodyPr wrap="square" lIns="91225" tIns="45618" rIns="91225" bIns="45618" rtlCol="0">
            <a:spAutoFit/>
          </a:bodyPr>
          <a:lstStyle/>
          <a:p>
            <a:pPr marL="0" marR="0" lvl="0" indent="0" algn="l" defTabSz="912147"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rPr>
              <a:t>*Basé sur l'incidence cumulative ou les estimations de la MC à 3 ans.</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9" name="TextBox 48">
            <a:extLst>
              <a:ext uri="{FF2B5EF4-FFF2-40B4-BE49-F238E27FC236}">
                <a16:creationId xmlns:a16="http://schemas.microsoft.com/office/drawing/2014/main" id="{A1B975BF-C252-4600-834E-382A965F33EA}"/>
              </a:ext>
            </a:extLst>
          </p:cNvPr>
          <p:cNvSpPr txBox="1"/>
          <p:nvPr/>
        </p:nvSpPr>
        <p:spPr>
          <a:xfrm>
            <a:off x="4745775" y="5748254"/>
            <a:ext cx="2250250" cy="276999"/>
          </a:xfrm>
          <a:prstGeom prst="rect">
            <a:avLst/>
          </a:prstGeom>
          <a:noFill/>
        </p:spPr>
        <p:txBody>
          <a:bodyPr wrap="square" rtlCol="0">
            <a:spAutoFit/>
          </a:bodyPr>
          <a:lstStyle/>
          <a:p>
            <a:pPr algn="ctr"/>
            <a:r>
              <a:rPr lang="en-CA" sz="1200" dirty="0">
                <a:latin typeface="Arial Narrow" panose="020B0606020202030204" pitchFamily="34" charset="0"/>
              </a:rPr>
              <a:t>**CAD + PAD ± </a:t>
            </a:r>
            <a:r>
              <a:rPr lang="en-CA" sz="1200" dirty="0" err="1">
                <a:latin typeface="Arial Narrow" panose="020B0606020202030204" pitchFamily="34" charset="0"/>
              </a:rPr>
              <a:t>CeVD</a:t>
            </a:r>
            <a:endParaRPr lang="en-US" sz="1200" dirty="0">
              <a:latin typeface="Arial Narrow" panose="020B0606020202030204" pitchFamily="34" charset="0"/>
            </a:endParaRPr>
          </a:p>
        </p:txBody>
      </p:sp>
    </p:spTree>
    <p:extLst>
      <p:ext uri="{BB962C8B-B14F-4D97-AF65-F5344CB8AC3E}">
        <p14:creationId xmlns:p14="http://schemas.microsoft.com/office/powerpoint/2010/main" val="2544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50"/>
                                        <p:tgtEl>
                                          <p:spTgt spid="3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250"/>
                                        <p:tgtEl>
                                          <p:spTgt spid="3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50"/>
                                        <p:tgtEl>
                                          <p:spTgt spid="4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50"/>
                                        <p:tgtEl>
                                          <p:spTgt spid="4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50"/>
                                        <p:tgtEl>
                                          <p:spTgt spid="4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50"/>
                                        <p:tgtEl>
                                          <p:spTgt spid="40"/>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250"/>
                                        <p:tgtEl>
                                          <p:spTgt spid="4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250"/>
                                        <p:tgtEl>
                                          <p:spTgt spid="46"/>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Atténuation des biais potentiels</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1" i="0" u="none" strike="noStrike" kern="1200" cap="none" spc="0" normalizeH="0" baseline="0" noProof="0" dirty="0">
                <a:ln>
                  <a:noFill/>
                </a:ln>
                <a:solidFill>
                  <a:srgbClr val="3B8B9B"/>
                </a:solidFill>
                <a:effectLst/>
                <a:uLnTx/>
                <a:uFillTx/>
                <a:latin typeface="Arial Narrow" pitchFamily="34" charset="0"/>
                <a:ea typeface="+mn-ea"/>
                <a:cs typeface="+mn-cs"/>
              </a:rPr>
              <a:t>[Nom du présentateur] </a:t>
            </a: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a divulgué les renseignements sur ses conflits d'intérêts potentiels au début de la présentation.</a:t>
            </a: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Tree>
    <p:extLst>
      <p:ext uri="{BB962C8B-B14F-4D97-AF65-F5344CB8AC3E}">
        <p14:creationId xmlns:p14="http://schemas.microsoft.com/office/powerpoint/2010/main" val="37951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3" y="240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333122" y="450453"/>
            <a:ext cx="772838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Quand et comment intensifier les thérapies d'abaissement du LDL-C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Intensification du traitement hypolipidémiant dans les cas cliniques d'MVAS (en plus des statines tolérées au maximum)</a:t>
            </a:r>
            <a:endPar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370804"/>
            <a:ext cx="796422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176758"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pic>
        <p:nvPicPr>
          <p:cNvPr id="12" name="Picture 11" descr="A person wearing a suit and tie&#10;&#10;Description automatically generated">
            <a:extLst>
              <a:ext uri="{FF2B5EF4-FFF2-40B4-BE49-F238E27FC236}">
                <a16:creationId xmlns:a16="http://schemas.microsoft.com/office/drawing/2014/main" id="{D900E881-3D69-49D5-A4BF-3E40978739B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9" y="907075"/>
            <a:ext cx="3848100" cy="5772148"/>
          </a:xfrm>
          <a:prstGeom prst="rect">
            <a:avLst/>
          </a:prstGeom>
        </p:spPr>
      </p:pic>
      <p:sp>
        <p:nvSpPr>
          <p:cNvPr id="13" name="TextBox 12">
            <a:extLst>
              <a:ext uri="{FF2B5EF4-FFF2-40B4-BE49-F238E27FC236}">
                <a16:creationId xmlns:a16="http://schemas.microsoft.com/office/drawing/2014/main" id="{15EDF13C-2777-474F-9A6E-0B5CF31D212E}"/>
              </a:ext>
            </a:extLst>
          </p:cNvPr>
          <p:cNvSpPr txBox="1"/>
          <p:nvPr/>
        </p:nvSpPr>
        <p:spPr>
          <a:xfrm>
            <a:off x="-22600" y="1685870"/>
            <a:ext cx="2657142" cy="646331"/>
          </a:xfrm>
          <a:prstGeom prst="rect">
            <a:avLst/>
          </a:prstGeom>
          <a:noFill/>
        </p:spPr>
        <p:txBody>
          <a:bodyPr wrap="square" rtlCol="0">
            <a:spAutoFit/>
          </a:bodyPr>
          <a:lstStyle/>
          <a:p>
            <a:r>
              <a:rPr lang="en-US" sz="3600" b="1" dirty="0">
                <a:solidFill>
                  <a:srgbClr val="265A64"/>
                </a:solidFill>
                <a:latin typeface="Arial Narrow" panose="020B0606020202030204" pitchFamily="34" charset="0"/>
              </a:rPr>
              <a:t>Sonia</a:t>
            </a:r>
            <a:endParaRPr lang="en-CA" sz="3600" b="1" dirty="0">
              <a:solidFill>
                <a:srgbClr val="265A64"/>
              </a:solidFill>
              <a:latin typeface="Arial Narrow" panose="020B0606020202030204" pitchFamily="34" charset="0"/>
            </a:endParaRPr>
          </a:p>
        </p:txBody>
      </p:sp>
      <p:sp>
        <p:nvSpPr>
          <p:cNvPr id="15" name="TextBox 14">
            <a:extLst>
              <a:ext uri="{FF2B5EF4-FFF2-40B4-BE49-F238E27FC236}">
                <a16:creationId xmlns:a16="http://schemas.microsoft.com/office/drawing/2014/main" id="{62ECF6E7-81C0-4D7C-8859-B54C0875690C}"/>
              </a:ext>
            </a:extLst>
          </p:cNvPr>
          <p:cNvSpPr txBox="1"/>
          <p:nvPr/>
        </p:nvSpPr>
        <p:spPr>
          <a:xfrm>
            <a:off x="2804084" y="1722309"/>
            <a:ext cx="6184745" cy="2800767"/>
          </a:xfrm>
          <a:prstGeom prst="rect">
            <a:avLst/>
          </a:prstGeom>
          <a:noFill/>
        </p:spPr>
        <p:txBody>
          <a:bodyPr wrap="square">
            <a:spAutoFit/>
          </a:bodyPr>
          <a:lstStyle/>
          <a:p>
            <a:pPr defTabSz="1218987"/>
            <a:r>
              <a:rPr lang="fr-FR" sz="2000" b="1" dirty="0">
                <a:latin typeface="Arial Narrow" panose="020B0606020202030204" pitchFamily="34" charset="0"/>
              </a:rPr>
              <a:t>L'intensification du traitement hypolipidémiant par </a:t>
            </a:r>
            <a:r>
              <a:rPr lang="fr-FR" sz="2000" b="1" dirty="0" err="1">
                <a:latin typeface="Arial Narrow" panose="020B0606020202030204" pitchFamily="34" charset="0"/>
              </a:rPr>
              <a:t>ézétimibe</a:t>
            </a:r>
            <a:r>
              <a:rPr lang="fr-FR" sz="2000" b="1" dirty="0">
                <a:latin typeface="Arial Narrow" panose="020B0606020202030204" pitchFamily="34" charset="0"/>
              </a:rPr>
              <a:t> et/ou inhibiteur de PCSK9 pour tous les patients atteints de MCV en prévention secondaire chez qui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à la dose maximale tolérée de statine est recommandée. Si l'</a:t>
            </a:r>
            <a:r>
              <a:rPr lang="fr-FR" sz="2000" b="1" dirty="0" err="1">
                <a:latin typeface="Arial Narrow" panose="020B0606020202030204" pitchFamily="34" charset="0"/>
              </a:rPr>
              <a:t>ézétimibe</a:t>
            </a:r>
            <a:r>
              <a:rPr lang="fr-FR" sz="2000" b="1" dirty="0">
                <a:latin typeface="Arial Narrow" panose="020B0606020202030204" pitchFamily="34" charset="0"/>
              </a:rPr>
              <a:t> est utilisé initialement et que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un traitement par inhibiteur de PCSK9 est recommandé. </a:t>
            </a:r>
            <a:r>
              <a:rPr lang="en-US" sz="1600" i="1" dirty="0">
                <a:solidFill>
                  <a:schemeClr val="tx1">
                    <a:lumMod val="65000"/>
                    <a:lumOff val="35000"/>
                  </a:schemeClr>
                </a:solidFill>
                <a:latin typeface="Arial Narrow" panose="020B0606020202030204" pitchFamily="34" charset="0"/>
              </a:rPr>
              <a:t>(</a:t>
            </a:r>
            <a:r>
              <a:rPr lang="fr-FR" sz="1600" i="1" dirty="0">
                <a:solidFill>
                  <a:schemeClr val="tx1">
                    <a:lumMod val="65000"/>
                    <a:lumOff val="35000"/>
                  </a:schemeClr>
                </a:solidFill>
                <a:latin typeface="Arial Narrow" panose="020B0606020202030204" pitchFamily="34" charset="0"/>
              </a:rPr>
              <a:t>Recommandation forte ; preuves de haute qualité</a:t>
            </a:r>
            <a:r>
              <a:rPr lang="en-US" sz="1600" i="1" dirty="0">
                <a:solidFill>
                  <a:schemeClr val="tx1">
                    <a:lumMod val="65000"/>
                    <a:lumOff val="35000"/>
                  </a:schemeClr>
                </a:solidFill>
                <a:latin typeface="Arial Narrow" panose="020B0606020202030204" pitchFamily="34" charset="0"/>
              </a:rPr>
              <a:t>). </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sp>
        <p:nvSpPr>
          <p:cNvPr id="17" name="TextBox 16">
            <a:extLst>
              <a:ext uri="{FF2B5EF4-FFF2-40B4-BE49-F238E27FC236}">
                <a16:creationId xmlns:a16="http://schemas.microsoft.com/office/drawing/2014/main" id="{BBD311FE-7C89-41D2-8417-6C655E069769}"/>
              </a:ext>
            </a:extLst>
          </p:cNvPr>
          <p:cNvSpPr txBox="1"/>
          <p:nvPr/>
        </p:nvSpPr>
        <p:spPr>
          <a:xfrm>
            <a:off x="2482890" y="4508936"/>
            <a:ext cx="6505939" cy="138499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defTabSz="1218987"/>
            <a:r>
              <a:rPr lang="en-US" sz="2800" b="1" dirty="0">
                <a:solidFill>
                  <a:schemeClr val="tx1">
                    <a:lumMod val="65000"/>
                    <a:lumOff val="35000"/>
                  </a:schemeClr>
                </a:solidFill>
                <a:latin typeface="Arial Narrow" panose="020B0606020202030204" pitchFamily="34" charset="0"/>
              </a:rPr>
              <a:t>Sonia </a:t>
            </a:r>
            <a:r>
              <a:rPr lang="en-US" sz="2800" b="1" dirty="0" err="1">
                <a:solidFill>
                  <a:schemeClr val="tx1">
                    <a:lumMod val="65000"/>
                    <a:lumOff val="35000"/>
                  </a:schemeClr>
                </a:solidFill>
                <a:latin typeface="Arial Narrow" panose="020B0606020202030204" pitchFamily="34" charset="0"/>
              </a:rPr>
              <a:t>reçoit</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une</a:t>
            </a:r>
            <a:r>
              <a:rPr lang="en-US" sz="2800" b="1" dirty="0">
                <a:solidFill>
                  <a:schemeClr val="tx1">
                    <a:lumMod val="65000"/>
                    <a:lumOff val="35000"/>
                  </a:schemeClr>
                </a:solidFill>
                <a:latin typeface="Arial Narrow" panose="020B0606020202030204" pitchFamily="34" charset="0"/>
              </a:rPr>
              <a:t> dose </a:t>
            </a:r>
            <a:r>
              <a:rPr lang="en-US" sz="2800" b="1" dirty="0" err="1">
                <a:solidFill>
                  <a:schemeClr val="tx1">
                    <a:lumMod val="65000"/>
                    <a:lumOff val="35000"/>
                  </a:schemeClr>
                </a:solidFill>
                <a:latin typeface="Arial Narrow" panose="020B0606020202030204" pitchFamily="34" charset="0"/>
              </a:rPr>
              <a:t>maximale</a:t>
            </a:r>
            <a:r>
              <a:rPr lang="en-US" sz="2800" b="1" dirty="0">
                <a:solidFill>
                  <a:schemeClr val="tx1">
                    <a:lumMod val="65000"/>
                    <a:lumOff val="35000"/>
                  </a:schemeClr>
                </a:solidFill>
                <a:latin typeface="Arial Narrow" panose="020B0606020202030204" pitchFamily="34" charset="0"/>
              </a:rPr>
              <a:t> de </a:t>
            </a:r>
            <a:r>
              <a:rPr lang="en-US" sz="2800" b="1" dirty="0" err="1">
                <a:solidFill>
                  <a:schemeClr val="tx1">
                    <a:lumMod val="65000"/>
                    <a:lumOff val="35000"/>
                  </a:schemeClr>
                </a:solidFill>
                <a:latin typeface="Arial Narrow" panose="020B0606020202030204" pitchFamily="34" charset="0"/>
              </a:rPr>
              <a:t>statine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tolérée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rosuvastatine</a:t>
            </a:r>
            <a:r>
              <a:rPr lang="en-US" sz="2800" b="1" dirty="0">
                <a:solidFill>
                  <a:schemeClr val="tx1">
                    <a:lumMod val="65000"/>
                    <a:lumOff val="35000"/>
                  </a:schemeClr>
                </a:solidFill>
                <a:latin typeface="Arial Narrow" panose="020B0606020202030204" pitchFamily="34" charset="0"/>
              </a:rPr>
              <a:t> 5 mg OD) et </a:t>
            </a:r>
          </a:p>
          <a:p>
            <a:pPr algn="ctr" defTabSz="1218987"/>
            <a:r>
              <a:rPr lang="en-US" sz="2800" b="1" dirty="0" err="1">
                <a:solidFill>
                  <a:schemeClr val="tx1">
                    <a:lumMod val="65000"/>
                    <a:lumOff val="35000"/>
                  </a:schemeClr>
                </a:solidFill>
                <a:latin typeface="Arial Narrow" panose="020B0606020202030204" pitchFamily="34" charset="0"/>
              </a:rPr>
              <a:t>ézétimibe</a:t>
            </a:r>
            <a:r>
              <a:rPr lang="en-US" sz="2800" b="1" dirty="0">
                <a:solidFill>
                  <a:schemeClr val="tx1">
                    <a:lumMod val="65000"/>
                    <a:lumOff val="35000"/>
                  </a:schemeClr>
                </a:solidFill>
                <a:latin typeface="Arial Narrow" panose="020B0606020202030204" pitchFamily="34" charset="0"/>
              </a:rPr>
              <a:t> 10 mg OD</a:t>
            </a:r>
            <a:endParaRPr lang="en-US" sz="20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2636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Sonia</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745A6CF9-E09B-410C-B199-1C3190FABD7D}"/>
              </a:ext>
            </a:extLst>
          </p:cNvPr>
          <p:cNvPicPr>
            <a:picLocks noChangeAspect="1"/>
          </p:cNvPicPr>
          <p:nvPr/>
        </p:nvPicPr>
        <p:blipFill>
          <a:blip r:embed="rId4"/>
          <a:stretch>
            <a:fillRect/>
          </a:stretch>
        </p:blipFill>
        <p:spPr>
          <a:xfrm>
            <a:off x="2038303" y="1717258"/>
            <a:ext cx="7023201" cy="3603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710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2888" y="2605632"/>
            <a:ext cx="774998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Le taux de LDL-C de Sonia est de 0,76 </a:t>
            </a:r>
            <a:r>
              <a:rPr kumimoji="0" lang="fr-FR" sz="2400" b="1" i="0" u="none" strike="noStrike" kern="1200" cap="none" spc="0" normalizeH="0" baseline="0" noProof="0" dirty="0" err="1">
                <a:ln>
                  <a:noFill/>
                </a:ln>
                <a:solidFill>
                  <a:srgbClr val="262C40"/>
                </a:solidFill>
                <a:effectLst/>
                <a:uLnTx/>
                <a:uFillTx/>
                <a:latin typeface="Arial Narrow" panose="020B0606020202030204" pitchFamily="34" charset="0"/>
                <a:ea typeface="+mn-ea"/>
                <a:cs typeface="+mn-cs"/>
              </a:rPr>
              <a:t>mmol</a:t>
            </a: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 et elle craint qu'il soit trop bas.  Quelles sont vos prochaines étapes ?</a:t>
            </a:r>
            <a:endParaRPr kumimoji="0" lang="en-US"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938992"/>
          </a:xfrm>
          <a:prstGeom prst="rect">
            <a:avLst/>
          </a:prstGeom>
          <a:noFill/>
        </p:spPr>
        <p:txBody>
          <a:bodyPr wrap="square" rtlCol="0">
            <a:spAutoFit/>
          </a:bodyPr>
          <a:lstStyle/>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 statine</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t>
            </a:r>
            <a:r>
              <a:rPr lang="fr-FR" sz="2400" b="1" dirty="0" err="1">
                <a:solidFill>
                  <a:prstClr val="black">
                    <a:lumMod val="75000"/>
                    <a:lumOff val="25000"/>
                  </a:prstClr>
                </a:solidFill>
                <a:latin typeface="Arial Narrow" panose="020B0606020202030204" pitchFamily="34" charset="0"/>
              </a:rPr>
              <a:t>ézétimibe</a:t>
            </a:r>
            <a:r>
              <a:rPr lang="fr-FR" sz="2400" b="1" dirty="0">
                <a:solidFill>
                  <a:prstClr val="black">
                    <a:lumMod val="75000"/>
                    <a:lumOff val="25000"/>
                  </a:prstClr>
                </a:solidFill>
                <a:latin typeface="Arial Narrow" panose="020B0606020202030204" pitchFamily="34" charset="0"/>
              </a:rPr>
              <a:t>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Arrêtez l'inhibiteur de PCSK9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Continuez à prendre tous les médicaments hypolipidémiants</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5825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inhibiteurs de la PCSK9 sont sûrs</a:t>
            </a:r>
            <a:endParaRPr kumimoji="0" lang="fr-FR"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E2167A94-B80F-4371-85A6-549766AC6331}"/>
              </a:ext>
            </a:extLst>
          </p:cNvPr>
          <p:cNvSpPr txBox="1"/>
          <p:nvPr/>
        </p:nvSpPr>
        <p:spPr>
          <a:xfrm>
            <a:off x="4043" y="1220488"/>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FOURIER : Évolocumab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 </a:t>
            </a:r>
          </a:p>
        </p:txBody>
      </p:sp>
      <p:sp>
        <p:nvSpPr>
          <p:cNvPr id="14" name="TextBox 13">
            <a:extLst>
              <a:ext uri="{FF2B5EF4-FFF2-40B4-BE49-F238E27FC236}">
                <a16:creationId xmlns:a16="http://schemas.microsoft.com/office/drawing/2014/main" id="{4581033F-B8AD-4013-B353-EEADAD7B6240}"/>
              </a:ext>
            </a:extLst>
          </p:cNvPr>
          <p:cNvSpPr txBox="1"/>
          <p:nvPr/>
        </p:nvSpPr>
        <p:spPr>
          <a:xfrm>
            <a:off x="4636076" y="1238791"/>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ODYSSEY Outcomes : Alirocumab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(b) </a:t>
            </a:r>
          </a:p>
        </p:txBody>
      </p:sp>
      <p:pic>
        <p:nvPicPr>
          <p:cNvPr id="15" name="Picture 14">
            <a:extLst>
              <a:ext uri="{FF2B5EF4-FFF2-40B4-BE49-F238E27FC236}">
                <a16:creationId xmlns:a16="http://schemas.microsoft.com/office/drawing/2014/main" id="{3923B54F-5B69-4F16-AE3F-8956357DC407}"/>
              </a:ext>
            </a:extLst>
          </p:cNvPr>
          <p:cNvPicPr>
            <a:picLocks noChangeAspect="1"/>
          </p:cNvPicPr>
          <p:nvPr/>
        </p:nvPicPr>
        <p:blipFill>
          <a:blip r:embed="rId4"/>
          <a:stretch>
            <a:fillRect/>
          </a:stretch>
        </p:blipFill>
        <p:spPr>
          <a:xfrm>
            <a:off x="161454" y="1589820"/>
            <a:ext cx="4455117" cy="3741155"/>
          </a:xfrm>
          <a:prstGeom prst="rect">
            <a:avLst/>
          </a:prstGeom>
        </p:spPr>
      </p:pic>
      <p:pic>
        <p:nvPicPr>
          <p:cNvPr id="16" name="Picture 15">
            <a:extLst>
              <a:ext uri="{FF2B5EF4-FFF2-40B4-BE49-F238E27FC236}">
                <a16:creationId xmlns:a16="http://schemas.microsoft.com/office/drawing/2014/main" id="{5F4F6A5F-572F-49D1-9133-8B75B474F4E3}"/>
              </a:ext>
            </a:extLst>
          </p:cNvPr>
          <p:cNvPicPr>
            <a:picLocks noChangeAspect="1"/>
          </p:cNvPicPr>
          <p:nvPr/>
        </p:nvPicPr>
        <p:blipFill>
          <a:blip r:embed="rId5"/>
          <a:stretch>
            <a:fillRect/>
          </a:stretch>
        </p:blipFill>
        <p:spPr>
          <a:xfrm>
            <a:off x="4845227" y="1589820"/>
            <a:ext cx="4220320" cy="4504784"/>
          </a:xfrm>
          <a:prstGeom prst="rect">
            <a:avLst/>
          </a:prstGeom>
        </p:spPr>
      </p:pic>
      <p:sp>
        <p:nvSpPr>
          <p:cNvPr id="17" name="Text Box 29">
            <a:extLst>
              <a:ext uri="{FF2B5EF4-FFF2-40B4-BE49-F238E27FC236}">
                <a16:creationId xmlns:a16="http://schemas.microsoft.com/office/drawing/2014/main" id="{457CC1BB-79A1-4C7F-8F3A-8269A83B8C88}"/>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spTree>
    <p:extLst>
      <p:ext uri="{BB962C8B-B14F-4D97-AF65-F5344CB8AC3E}">
        <p14:creationId xmlns:p14="http://schemas.microsoft.com/office/powerpoint/2010/main" val="3954194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72461"/>
            <a:ext cx="9139957" cy="707886"/>
          </a:xfrm>
          <a:prstGeom prst="rect">
            <a:avLst/>
          </a:prstGeom>
          <a:noFill/>
        </p:spPr>
        <p:txBody>
          <a:bodyPr wrap="square" rtlCol="0" anchor="ctr">
            <a:spAutoFit/>
          </a:bodyPr>
          <a:lstStyle/>
          <a:p>
            <a:pPr algn="ctr" defTabSz="342991">
              <a:defRPr/>
            </a:pPr>
            <a:r>
              <a:rPr lang="fr-FR" sz="2000" b="1" dirty="0">
                <a:solidFill>
                  <a:prstClr val="white"/>
                </a:solidFill>
                <a:latin typeface="Arial Narrow" panose="020B0606020202030204" pitchFamily="34" charset="0"/>
              </a:rPr>
              <a:t>Dans l'essai FOURIER, même lorsque le taux de LDL-C était très bas (&lt; 0,5 </a:t>
            </a:r>
            <a:r>
              <a:rPr lang="fr-FR" sz="2000" b="1" dirty="0" err="1">
                <a:solidFill>
                  <a:prstClr val="white"/>
                </a:solidFill>
                <a:latin typeface="Arial Narrow" panose="020B0606020202030204" pitchFamily="34" charset="0"/>
              </a:rPr>
              <a:t>mmol</a:t>
            </a:r>
            <a:r>
              <a:rPr lang="fr-FR" sz="2000" b="1" dirty="0">
                <a:solidFill>
                  <a:prstClr val="white"/>
                </a:solidFill>
                <a:latin typeface="Arial Narrow" panose="020B0606020202030204" pitchFamily="34" charset="0"/>
              </a:rPr>
              <a:t>/L), les paramètres de sécurité étaient similaires pour tous les taux de LDL-C atteints</a:t>
            </a:r>
            <a:endParaRPr lang="en-US" sz="2000" b="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8" y="6307067"/>
            <a:ext cx="8238728"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EI, événement indésirable ; ALT, alanine aminotransférase ; AST, aspartate aminotransférase ; CK, créatine kinase ; CV, cardiovasculaire ; Discon, abandon ; DM, diabète sucré ; FOURIER, Further Cardiovascular Outcomes Research with PCSK9 Inhibition in Subjects With Elevated Risk ; Hem, hémorragique ; LDL-C, cholestérol à lipoprotéines de basse densité ; Neurocog, neurocognitif ; NS, non significatif ; SAE, événement indésirable grave.Giugliano RP, et al. Lancet. 2017;390:1962-1971.</a:t>
            </a:r>
          </a:p>
        </p:txBody>
      </p:sp>
      <p:sp>
        <p:nvSpPr>
          <p:cNvPr id="15" name="TextBox 14">
            <a:extLst>
              <a:ext uri="{FF2B5EF4-FFF2-40B4-BE49-F238E27FC236}">
                <a16:creationId xmlns:a16="http://schemas.microsoft.com/office/drawing/2014/main" id="{DCAC758C-E550-4ECD-9D19-CD5B8C7D3D19}"/>
              </a:ext>
            </a:extLst>
          </p:cNvPr>
          <p:cNvSpPr txBox="1"/>
          <p:nvPr/>
        </p:nvSpPr>
        <p:spPr>
          <a:xfrm>
            <a:off x="114247" y="1119909"/>
            <a:ext cx="8954811" cy="338554"/>
          </a:xfrm>
          <a:prstGeom prst="rect">
            <a:avLst/>
          </a:prstGeom>
          <a:noFill/>
        </p:spPr>
        <p:txBody>
          <a:bodyPr wrap="square" rtlCol="0">
            <a:spAutoFit/>
          </a:bodyPr>
          <a:lstStyle/>
          <a:p>
            <a:pPr algn="ctr">
              <a:defRPr/>
            </a:pPr>
            <a:r>
              <a:rPr lang="fr-FR" sz="1600" b="1" dirty="0">
                <a:solidFill>
                  <a:srgbClr val="35737F"/>
                </a:solidFill>
                <a:latin typeface="Arial Narrow" panose="020B0606020202030204" pitchFamily="34" charset="0"/>
              </a:rPr>
              <a:t>Événements de sécurité en fonction de la concentration de LDL-C atteinte 4 semaines après la randomisation</a:t>
            </a:r>
            <a:endParaRPr lang="en-GB" sz="1600" b="1" dirty="0">
              <a:solidFill>
                <a:srgbClr val="35737F"/>
              </a:solidFill>
              <a:latin typeface="Arial Narrow" panose="020B0606020202030204" pitchFamily="34" charset="0"/>
            </a:endParaRPr>
          </a:p>
        </p:txBody>
      </p:sp>
      <p:grpSp>
        <p:nvGrpSpPr>
          <p:cNvPr id="16" name="Group 15">
            <a:extLst>
              <a:ext uri="{FF2B5EF4-FFF2-40B4-BE49-F238E27FC236}">
                <a16:creationId xmlns:a16="http://schemas.microsoft.com/office/drawing/2014/main" id="{64730F5A-4A76-4F48-A780-E8433104352C}"/>
              </a:ext>
            </a:extLst>
          </p:cNvPr>
          <p:cNvGrpSpPr/>
          <p:nvPr/>
        </p:nvGrpSpPr>
        <p:grpSpPr>
          <a:xfrm>
            <a:off x="145361" y="1560725"/>
            <a:ext cx="4574140" cy="3813480"/>
            <a:chOff x="2667000" y="2119647"/>
            <a:chExt cx="4574140" cy="3813480"/>
          </a:xfrm>
        </p:grpSpPr>
        <p:graphicFrame>
          <p:nvGraphicFramePr>
            <p:cNvPr id="17" name="Chart 5">
              <a:extLst>
                <a:ext uri="{FF2B5EF4-FFF2-40B4-BE49-F238E27FC236}">
                  <a16:creationId xmlns:a16="http://schemas.microsoft.com/office/drawing/2014/main" id="{8577041C-44EB-4574-848A-DEEF1A1B0239}"/>
                </a:ext>
              </a:extLst>
            </p:cNvPr>
            <p:cNvGraphicFramePr>
              <a:graphicFrameLocks/>
            </p:cNvGraphicFramePr>
            <p:nvPr>
              <p:extLst>
                <p:ext uri="{D42A27DB-BD31-4B8C-83A1-F6EECF244321}">
                  <p14:modId xmlns:p14="http://schemas.microsoft.com/office/powerpoint/2010/main" val="984928458"/>
                </p:ext>
              </p:extLst>
            </p:nvPr>
          </p:nvGraphicFramePr>
          <p:xfrm>
            <a:off x="2667000" y="2206709"/>
            <a:ext cx="4574140" cy="372641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9">
              <a:extLst>
                <a:ext uri="{FF2B5EF4-FFF2-40B4-BE49-F238E27FC236}">
                  <a16:creationId xmlns:a16="http://schemas.microsoft.com/office/drawing/2014/main" id="{5BFA2A29-995F-4EAE-B064-ADD18677598D}"/>
                </a:ext>
              </a:extLst>
            </p:cNvPr>
            <p:cNvSpPr txBox="1">
              <a:spLocks noChangeArrowheads="1"/>
            </p:cNvSpPr>
            <p:nvPr/>
          </p:nvSpPr>
          <p:spPr bwMode="auto">
            <a:xfrm>
              <a:off x="3343274" y="211964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19" name="TextBox 19">
              <a:extLst>
                <a:ext uri="{FF2B5EF4-FFF2-40B4-BE49-F238E27FC236}">
                  <a16:creationId xmlns:a16="http://schemas.microsoft.com/office/drawing/2014/main" id="{B3E54891-F9C5-495A-93B4-D5143DF2A7DB}"/>
                </a:ext>
              </a:extLst>
            </p:cNvPr>
            <p:cNvSpPr txBox="1">
              <a:spLocks noChangeArrowheads="1"/>
            </p:cNvSpPr>
            <p:nvPr/>
          </p:nvSpPr>
          <p:spPr bwMode="auto">
            <a:xfrm>
              <a:off x="4116784" y="456266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0" name="TextBox 19">
              <a:extLst>
                <a:ext uri="{FF2B5EF4-FFF2-40B4-BE49-F238E27FC236}">
                  <a16:creationId xmlns:a16="http://schemas.microsoft.com/office/drawing/2014/main" id="{B563377C-E243-43EC-B111-39DA502ADDC6}"/>
                </a:ext>
              </a:extLst>
            </p:cNvPr>
            <p:cNvSpPr txBox="1">
              <a:spLocks noChangeArrowheads="1"/>
            </p:cNvSpPr>
            <p:nvPr/>
          </p:nvSpPr>
          <p:spPr bwMode="auto">
            <a:xfrm>
              <a:off x="4880474" y="400252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1" name="TextBox 19">
              <a:extLst>
                <a:ext uri="{FF2B5EF4-FFF2-40B4-BE49-F238E27FC236}">
                  <a16:creationId xmlns:a16="http://schemas.microsoft.com/office/drawing/2014/main" id="{8C2D84C3-555E-4410-A7E8-6E8D92E527EA}"/>
                </a:ext>
              </a:extLst>
            </p:cNvPr>
            <p:cNvSpPr txBox="1">
              <a:spLocks noChangeArrowheads="1"/>
            </p:cNvSpPr>
            <p:nvPr/>
          </p:nvSpPr>
          <p:spPr bwMode="auto">
            <a:xfrm>
              <a:off x="5658832"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2" name="TextBox 19">
              <a:extLst>
                <a:ext uri="{FF2B5EF4-FFF2-40B4-BE49-F238E27FC236}">
                  <a16:creationId xmlns:a16="http://schemas.microsoft.com/office/drawing/2014/main" id="{A32AD10B-4984-45E5-A7C8-E671AFCD1EA5}"/>
                </a:ext>
              </a:extLst>
            </p:cNvPr>
            <p:cNvSpPr txBox="1">
              <a:spLocks noChangeArrowheads="1"/>
            </p:cNvSpPr>
            <p:nvPr/>
          </p:nvSpPr>
          <p:spPr bwMode="auto">
            <a:xfrm>
              <a:off x="6392257"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grpSp>
        <p:nvGrpSpPr>
          <p:cNvPr id="23" name="Group 22">
            <a:extLst>
              <a:ext uri="{FF2B5EF4-FFF2-40B4-BE49-F238E27FC236}">
                <a16:creationId xmlns:a16="http://schemas.microsoft.com/office/drawing/2014/main" id="{AB6D0A68-9DDE-41C9-911D-DBC84ED4CDEB}"/>
              </a:ext>
            </a:extLst>
          </p:cNvPr>
          <p:cNvGrpSpPr/>
          <p:nvPr/>
        </p:nvGrpSpPr>
        <p:grpSpPr>
          <a:xfrm>
            <a:off x="4706375" y="1740225"/>
            <a:ext cx="4195763" cy="3598036"/>
            <a:chOff x="7494356" y="2328475"/>
            <a:chExt cx="4195763" cy="3598036"/>
          </a:xfrm>
        </p:grpSpPr>
        <p:graphicFrame>
          <p:nvGraphicFramePr>
            <p:cNvPr id="31" name="Chart 5">
              <a:extLst>
                <a:ext uri="{FF2B5EF4-FFF2-40B4-BE49-F238E27FC236}">
                  <a16:creationId xmlns:a16="http://schemas.microsoft.com/office/drawing/2014/main" id="{F71D35E7-D039-464E-B1F1-3880246DB970}"/>
                </a:ext>
              </a:extLst>
            </p:cNvPr>
            <p:cNvGraphicFramePr>
              <a:graphicFrameLocks/>
            </p:cNvGraphicFramePr>
            <p:nvPr>
              <p:extLst>
                <p:ext uri="{D42A27DB-BD31-4B8C-83A1-F6EECF244321}">
                  <p14:modId xmlns:p14="http://schemas.microsoft.com/office/powerpoint/2010/main" val="1143364075"/>
                </p:ext>
              </p:extLst>
            </p:nvPr>
          </p:nvGraphicFramePr>
          <p:xfrm>
            <a:off x="7494356" y="2328475"/>
            <a:ext cx="4195763" cy="359803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19">
              <a:extLst>
                <a:ext uri="{FF2B5EF4-FFF2-40B4-BE49-F238E27FC236}">
                  <a16:creationId xmlns:a16="http://schemas.microsoft.com/office/drawing/2014/main" id="{B86BC47A-513A-425E-9A8F-0962C3E3571E}"/>
                </a:ext>
              </a:extLst>
            </p:cNvPr>
            <p:cNvSpPr txBox="1">
              <a:spLocks noChangeArrowheads="1"/>
            </p:cNvSpPr>
            <p:nvPr/>
          </p:nvSpPr>
          <p:spPr bwMode="auto">
            <a:xfrm>
              <a:off x="7800974" y="4432924"/>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3" name="TextBox 19">
              <a:extLst>
                <a:ext uri="{FF2B5EF4-FFF2-40B4-BE49-F238E27FC236}">
                  <a16:creationId xmlns:a16="http://schemas.microsoft.com/office/drawing/2014/main" id="{C28DCCD4-9504-44D2-A61C-4017E42DF9CD}"/>
                </a:ext>
              </a:extLst>
            </p:cNvPr>
            <p:cNvSpPr txBox="1">
              <a:spLocks noChangeArrowheads="1"/>
            </p:cNvSpPr>
            <p:nvPr/>
          </p:nvSpPr>
          <p:spPr bwMode="auto">
            <a:xfrm>
              <a:off x="8580159" y="4325202"/>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4" name="TextBox 19">
              <a:extLst>
                <a:ext uri="{FF2B5EF4-FFF2-40B4-BE49-F238E27FC236}">
                  <a16:creationId xmlns:a16="http://schemas.microsoft.com/office/drawing/2014/main" id="{8AA48EC5-AB1B-4C58-B21A-407DA8F9F7AC}"/>
                </a:ext>
              </a:extLst>
            </p:cNvPr>
            <p:cNvSpPr txBox="1">
              <a:spLocks noChangeArrowheads="1"/>
            </p:cNvSpPr>
            <p:nvPr/>
          </p:nvSpPr>
          <p:spPr bwMode="auto">
            <a:xfrm>
              <a:off x="9358826"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5" name="TextBox 19">
              <a:extLst>
                <a:ext uri="{FF2B5EF4-FFF2-40B4-BE49-F238E27FC236}">
                  <a16:creationId xmlns:a16="http://schemas.microsoft.com/office/drawing/2014/main" id="{8B88D295-FCB7-4001-9F79-BCA170008208}"/>
                </a:ext>
              </a:extLst>
            </p:cNvPr>
            <p:cNvSpPr txBox="1">
              <a:spLocks noChangeArrowheads="1"/>
            </p:cNvSpPr>
            <p:nvPr/>
          </p:nvSpPr>
          <p:spPr bwMode="auto">
            <a:xfrm>
              <a:off x="10087488"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6" name="TextBox 19">
              <a:extLst>
                <a:ext uri="{FF2B5EF4-FFF2-40B4-BE49-F238E27FC236}">
                  <a16:creationId xmlns:a16="http://schemas.microsoft.com/office/drawing/2014/main" id="{EA396322-CF83-4838-A92E-8BF119CBF75B}"/>
                </a:ext>
              </a:extLst>
            </p:cNvPr>
            <p:cNvSpPr txBox="1">
              <a:spLocks noChangeArrowheads="1"/>
            </p:cNvSpPr>
            <p:nvPr/>
          </p:nvSpPr>
          <p:spPr bwMode="auto">
            <a:xfrm>
              <a:off x="10880445" y="488340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sp>
        <p:nvSpPr>
          <p:cNvPr id="38" name="TextBox 37">
            <a:extLst>
              <a:ext uri="{FF2B5EF4-FFF2-40B4-BE49-F238E27FC236}">
                <a16:creationId xmlns:a16="http://schemas.microsoft.com/office/drawing/2014/main" id="{0C59012B-469C-42D9-AF3B-BD2AB84915CB}"/>
              </a:ext>
            </a:extLst>
          </p:cNvPr>
          <p:cNvSpPr txBox="1"/>
          <p:nvPr/>
        </p:nvSpPr>
        <p:spPr>
          <a:xfrm>
            <a:off x="239628" y="5041722"/>
            <a:ext cx="8959746" cy="276999"/>
          </a:xfrm>
          <a:prstGeom prst="rect">
            <a:avLst/>
          </a:prstGeom>
          <a:noFill/>
        </p:spPr>
        <p:txBody>
          <a:bodyPr wrap="square" rtlCol="0">
            <a:spAutoFit/>
          </a:bodyPr>
          <a:lstStyle/>
          <a:p>
            <a:pPr algn="ctr">
              <a:defRPr/>
            </a:pPr>
            <a:r>
              <a:rPr lang="en-US" sz="1200" b="1" dirty="0">
                <a:solidFill>
                  <a:srgbClr val="000000"/>
                </a:solidFill>
                <a:latin typeface="Arial Narrow" panose="020B0606020202030204" pitchFamily="34" charset="0"/>
              </a:rPr>
              <a:t>LDL-C, mg/dL (mmol/L) at 4 weeks</a:t>
            </a:r>
          </a:p>
        </p:txBody>
      </p:sp>
      <p:sp>
        <p:nvSpPr>
          <p:cNvPr id="39" name="Content Placeholder 5">
            <a:extLst>
              <a:ext uri="{FF2B5EF4-FFF2-40B4-BE49-F238E27FC236}">
                <a16:creationId xmlns:a16="http://schemas.microsoft.com/office/drawing/2014/main" id="{174716DA-8F00-4419-9397-D5F73E4B27FB}"/>
              </a:ext>
            </a:extLst>
          </p:cNvPr>
          <p:cNvSpPr txBox="1">
            <a:spLocks/>
          </p:cNvSpPr>
          <p:nvPr/>
        </p:nvSpPr>
        <p:spPr bwMode="gray">
          <a:xfrm>
            <a:off x="48707" y="5335069"/>
            <a:ext cx="9046585" cy="87356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lvl1pPr marL="184150" indent="-184150" algn="l" rtl="0" eaLnBrk="0" fontAlgn="base" hangingPunct="0">
              <a:lnSpc>
                <a:spcPct val="100000"/>
              </a:lnSpc>
              <a:spcBef>
                <a:spcPts val="0"/>
              </a:spcBef>
              <a:spcAft>
                <a:spcPts val="600"/>
              </a:spcAft>
              <a:buClr>
                <a:schemeClr val="accent1"/>
              </a:buClr>
              <a:buChar char="•"/>
              <a:tabLst/>
              <a:defRPr sz="2400">
                <a:solidFill>
                  <a:schemeClr val="tx1"/>
                </a:solidFill>
                <a:latin typeface="+mn-lt"/>
                <a:ea typeface="+mn-ea"/>
                <a:cs typeface="+mn-cs"/>
              </a:defRPr>
            </a:lvl1pPr>
            <a:lvl2pPr marL="449263" indent="-265113" algn="l" rtl="0" eaLnBrk="0" fontAlgn="base" hangingPunct="0">
              <a:lnSpc>
                <a:spcPct val="100000"/>
              </a:lnSpc>
              <a:spcBef>
                <a:spcPts val="0"/>
              </a:spcBef>
              <a:spcAft>
                <a:spcPts val="600"/>
              </a:spcAft>
              <a:buClr>
                <a:schemeClr val="accent1"/>
              </a:buClr>
              <a:buFont typeface="Arial" pitchFamily="34" charset="0"/>
              <a:buChar char="–"/>
              <a:tabLst/>
              <a:defRPr sz="2000">
                <a:solidFill>
                  <a:schemeClr val="tx1"/>
                </a:solidFill>
                <a:latin typeface="+mn-lt"/>
              </a:defRPr>
            </a:lvl2pPr>
            <a:lvl3pPr marL="627063" indent="-177800" algn="l" rtl="0" eaLnBrk="0" fontAlgn="base" hangingPunct="0">
              <a:lnSpc>
                <a:spcPct val="100000"/>
              </a:lnSpc>
              <a:spcBef>
                <a:spcPts val="0"/>
              </a:spcBef>
              <a:spcAft>
                <a:spcPts val="600"/>
              </a:spcAft>
              <a:buClr>
                <a:schemeClr val="accent1"/>
              </a:buClr>
              <a:buFont typeface="Arial" pitchFamily="34" charset="0"/>
              <a:buChar char="•"/>
              <a:tabLst/>
              <a:defRPr>
                <a:solidFill>
                  <a:schemeClr val="tx1"/>
                </a:solidFill>
                <a:latin typeface="+mn-lt"/>
              </a:defRPr>
            </a:lvl3pPr>
            <a:lvl4pPr marL="1600200" indent="-228600" algn="l" rtl="0" eaLnBrk="0" fontAlgn="base" hangingPunct="0">
              <a:lnSpc>
                <a:spcPct val="95000"/>
              </a:lnSpc>
              <a:spcBef>
                <a:spcPct val="20000"/>
              </a:spcBef>
              <a:spcAft>
                <a:spcPct val="0"/>
              </a:spcAft>
              <a:buClr>
                <a:schemeClr val="accent1"/>
              </a:buClr>
              <a:buFont typeface="Arial" pitchFamily="34" charset="0"/>
              <a:buChar char="–"/>
              <a:defRPr sz="1600">
                <a:solidFill>
                  <a:schemeClr val="tx1"/>
                </a:solidFill>
                <a:latin typeface="+mn-lt"/>
              </a:defRPr>
            </a:lvl4pPr>
            <a:lvl5pPr marL="2057400" indent="-228600" algn="l" rtl="0" eaLnBrk="0" fontAlgn="base" hangingPunct="0">
              <a:lnSpc>
                <a:spcPct val="95000"/>
              </a:lnSpc>
              <a:spcBef>
                <a:spcPct val="20000"/>
              </a:spcBef>
              <a:spcAft>
                <a:spcPct val="0"/>
              </a:spcAft>
              <a:buClr>
                <a:schemeClr val="accent1"/>
              </a:buClr>
              <a:buChar char="•"/>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R="0" lvl="0" algn="l" defTabSz="914400" rtl="0" eaLnBrk="0" fontAlgn="base" latinLnBrk="0" hangingPunct="0">
              <a:lnSpc>
                <a:spcPct val="100000"/>
              </a:lnSpc>
              <a:spcBef>
                <a:spcPts val="0"/>
              </a:spcBef>
              <a:spcAft>
                <a:spcPts val="600"/>
              </a:spcAft>
              <a:buClr>
                <a:srgbClr val="007CC2"/>
              </a:buClr>
              <a:buSzTx/>
              <a:buFont typeface="Wingdings" panose="05000000000000000000" pitchFamily="2" charset="2"/>
              <a:buChar char="§"/>
              <a:tabLst/>
              <a:defRPr/>
            </a:pP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Une analyse secondaire portant sur 25 982 patients de l'essai FOURIER a exploré l'association entre la concentration de LDL-C à 4 semaines et les événements de sécurité </a:t>
            </a:r>
            <a:r>
              <a:rPr kumimoji="0" lang="fr-FR" sz="16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préspécifiés</a:t>
            </a: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sur une période médiane de suivi de 2,2 ans.</a:t>
            </a:r>
            <a:endParaRPr kumimoji="0" lang="en-US"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Tree>
    <p:extLst>
      <p:ext uri="{BB962C8B-B14F-4D97-AF65-F5344CB8AC3E}">
        <p14:creationId xmlns:p14="http://schemas.microsoft.com/office/powerpoint/2010/main" val="928068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fr-FR" sz="2800" b="1" dirty="0">
                <a:solidFill>
                  <a:prstClr val="white"/>
                </a:solidFill>
                <a:latin typeface="Arial Narrow" panose="020B0606020202030204" pitchFamily="34" charset="0"/>
              </a:rPr>
              <a:t>L'atteinte de taux de LDL-C ultra bas dans l'étude FOURIER a permis de réduire davantage le risque d'événements CV majeurs</a:t>
            </a:r>
            <a:endParaRPr lang="en-US" sz="24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24095"/>
            <a:ext cx="8726037"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Valeur P par rapport au groupe ayant atteint un LDL-C ≥ 100 mg/dL (≥ 2,6 mmol/L) à 4 semaines.</a:t>
            </a:r>
          </a:p>
          <a:p>
            <a:pPr defTabSz="457200">
              <a:defRPr/>
            </a:pPr>
            <a:r>
              <a:rPr lang="nb-NO" sz="900" dirty="0">
                <a:solidFill>
                  <a:srgbClr val="FFFFFF"/>
                </a:solidFill>
                <a:latin typeface="Arial Narrow" pitchFamily="34" charset="0"/>
                <a:cs typeface="Arial" charset="0"/>
              </a:rPr>
              <a:t>CV, cardiovasculaire ; HR, rapport des risques (hazard ratio) ; LDL-C, cholestérol à lipoprotéines de basse densité ; MI, infarctus du myocarde ; UA, angor instable.</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27" name="TextBox 26">
            <a:extLst>
              <a:ext uri="{FF2B5EF4-FFF2-40B4-BE49-F238E27FC236}">
                <a16:creationId xmlns:a16="http://schemas.microsoft.com/office/drawing/2014/main" id="{065C2C44-DE61-4159-BDB1-C589985692F0}"/>
              </a:ext>
            </a:extLst>
          </p:cNvPr>
          <p:cNvSpPr txBox="1"/>
          <p:nvPr/>
        </p:nvSpPr>
        <p:spPr>
          <a:xfrm>
            <a:off x="-279849" y="1322547"/>
            <a:ext cx="56152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primaire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CV, IM, AVC,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Revascularisation coronaire, hospitalisation pour UA</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28" name="Group 27">
            <a:extLst>
              <a:ext uri="{FF2B5EF4-FFF2-40B4-BE49-F238E27FC236}">
                <a16:creationId xmlns:a16="http://schemas.microsoft.com/office/drawing/2014/main" id="{BB32C63C-0A0B-4F5A-9615-A58629C41BB1}"/>
              </a:ext>
            </a:extLst>
          </p:cNvPr>
          <p:cNvGrpSpPr/>
          <p:nvPr/>
        </p:nvGrpSpPr>
        <p:grpSpPr>
          <a:xfrm>
            <a:off x="-47909" y="1968505"/>
            <a:ext cx="4802333" cy="3460179"/>
            <a:chOff x="617220" y="2064136"/>
            <a:chExt cx="4802333" cy="3460179"/>
          </a:xfrm>
        </p:grpSpPr>
        <p:graphicFrame>
          <p:nvGraphicFramePr>
            <p:cNvPr id="29" name="Chart 28">
              <a:extLst>
                <a:ext uri="{FF2B5EF4-FFF2-40B4-BE49-F238E27FC236}">
                  <a16:creationId xmlns:a16="http://schemas.microsoft.com/office/drawing/2014/main" id="{60EE03BA-463A-4828-B17F-E59660594F08}"/>
                </a:ext>
              </a:extLst>
            </p:cNvPr>
            <p:cNvGraphicFramePr/>
            <p:nvPr>
              <p:extLst>
                <p:ext uri="{D42A27DB-BD31-4B8C-83A1-F6EECF244321}">
                  <p14:modId xmlns:p14="http://schemas.microsoft.com/office/powerpoint/2010/main" val="248827934"/>
                </p:ext>
              </p:extLst>
            </p:nvPr>
          </p:nvGraphicFramePr>
          <p:xfrm>
            <a:off x="617220" y="2946677"/>
            <a:ext cx="4802333" cy="2577638"/>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F4D16EF-D223-4278-9F10-E8DBF3FA2E36}"/>
                </a:ext>
              </a:extLst>
            </p:cNvPr>
            <p:cNvCxnSpPr>
              <a:cxnSpLocks/>
            </p:cNvCxnSpPr>
            <p:nvPr/>
          </p:nvCxnSpPr>
          <p:spPr>
            <a:xfrm flipV="1">
              <a:off x="1954466" y="2495026"/>
              <a:ext cx="0" cy="11676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5FFFC2-678A-4D1D-9B5F-A7942C7782E2}"/>
                </a:ext>
              </a:extLst>
            </p:cNvPr>
            <p:cNvCxnSpPr>
              <a:cxnSpLocks/>
            </p:cNvCxnSpPr>
            <p:nvPr/>
          </p:nvCxnSpPr>
          <p:spPr>
            <a:xfrm flipV="1">
              <a:off x="4635781" y="2495024"/>
              <a:ext cx="0" cy="5429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6E6E43-0EE9-43BF-B1E0-098EA285C3AC}"/>
                </a:ext>
              </a:extLst>
            </p:cNvPr>
            <p:cNvCxnSpPr>
              <a:cxnSpLocks/>
            </p:cNvCxnSpPr>
            <p:nvPr/>
          </p:nvCxnSpPr>
          <p:spPr>
            <a:xfrm>
              <a:off x="1954466" y="2495024"/>
              <a:ext cx="2681316"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0F3D00-C073-4D2B-B739-D866664E0D65}"/>
                </a:ext>
              </a:extLst>
            </p:cNvPr>
            <p:cNvSpPr txBox="1"/>
            <p:nvPr/>
          </p:nvSpPr>
          <p:spPr>
            <a:xfrm>
              <a:off x="3082233" y="2560451"/>
              <a:ext cx="15395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0.71 (0.56–0.89)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0.0031</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42" name="Straight Connector 41">
              <a:extLst>
                <a:ext uri="{FF2B5EF4-FFF2-40B4-BE49-F238E27FC236}">
                  <a16:creationId xmlns:a16="http://schemas.microsoft.com/office/drawing/2014/main" id="{B0E25247-A330-4428-83AF-19AE6084FC3A}"/>
                </a:ext>
              </a:extLst>
            </p:cNvPr>
            <p:cNvCxnSpPr>
              <a:cxnSpLocks/>
            </p:cNvCxnSpPr>
            <p:nvPr/>
          </p:nvCxnSpPr>
          <p:spPr>
            <a:xfrm flipV="1">
              <a:off x="3277244" y="3034959"/>
              <a:ext cx="0" cy="5460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EAC27C-A8B3-4978-AE13-39F4A657DD7C}"/>
                </a:ext>
              </a:extLst>
            </p:cNvPr>
            <p:cNvCxnSpPr/>
            <p:nvPr/>
          </p:nvCxnSpPr>
          <p:spPr>
            <a:xfrm>
              <a:off x="3277244" y="3034959"/>
              <a:ext cx="1358538"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2C427E-6E39-4CB6-AAEA-DA0F66B0561B}"/>
                </a:ext>
              </a:extLst>
            </p:cNvPr>
            <p:cNvSpPr txBox="1"/>
            <p:nvPr/>
          </p:nvSpPr>
          <p:spPr>
            <a:xfrm>
              <a:off x="1954466" y="2064136"/>
              <a:ext cx="2667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0.69 (0.49–0.97)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0.0354</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45" name="TextBox 44">
            <a:extLst>
              <a:ext uri="{FF2B5EF4-FFF2-40B4-BE49-F238E27FC236}">
                <a16:creationId xmlns:a16="http://schemas.microsoft.com/office/drawing/2014/main" id="{65E36A3F-5A36-4D5E-853B-0BDB223DA743}"/>
              </a:ext>
            </a:extLst>
          </p:cNvPr>
          <p:cNvSpPr txBox="1"/>
          <p:nvPr/>
        </p:nvSpPr>
        <p:spPr>
          <a:xfrm>
            <a:off x="4572000" y="1325613"/>
            <a:ext cx="4585881"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secondaire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a:t>
            </a:r>
            <a:r>
              <a:rPr kumimoji="0" lang="fr-FR" sz="12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d'origine cardiovasculaire, infarctus du myocarde, accident vasculaire cérébral)</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46" name="Group 45">
            <a:extLst>
              <a:ext uri="{FF2B5EF4-FFF2-40B4-BE49-F238E27FC236}">
                <a16:creationId xmlns:a16="http://schemas.microsoft.com/office/drawing/2014/main" id="{A304E0EB-F52A-4FBD-92F2-64A4984332ED}"/>
              </a:ext>
            </a:extLst>
          </p:cNvPr>
          <p:cNvGrpSpPr/>
          <p:nvPr/>
        </p:nvGrpSpPr>
        <p:grpSpPr>
          <a:xfrm>
            <a:off x="4435493" y="1957380"/>
            <a:ext cx="4802333" cy="3471304"/>
            <a:chOff x="6386217" y="2053011"/>
            <a:chExt cx="4802333" cy="3471304"/>
          </a:xfrm>
        </p:grpSpPr>
        <p:graphicFrame>
          <p:nvGraphicFramePr>
            <p:cNvPr id="47" name="Chart 46">
              <a:extLst>
                <a:ext uri="{FF2B5EF4-FFF2-40B4-BE49-F238E27FC236}">
                  <a16:creationId xmlns:a16="http://schemas.microsoft.com/office/drawing/2014/main" id="{C2826A8E-E43C-4051-9954-9B2FF2922139}"/>
                </a:ext>
              </a:extLst>
            </p:cNvPr>
            <p:cNvGraphicFramePr/>
            <p:nvPr>
              <p:extLst>
                <p:ext uri="{D42A27DB-BD31-4B8C-83A1-F6EECF244321}">
                  <p14:modId xmlns:p14="http://schemas.microsoft.com/office/powerpoint/2010/main" val="2064647617"/>
                </p:ext>
              </p:extLst>
            </p:nvPr>
          </p:nvGraphicFramePr>
          <p:xfrm>
            <a:off x="6386217" y="2930798"/>
            <a:ext cx="4802333" cy="2593517"/>
          </p:xfrm>
          <a:graphic>
            <a:graphicData uri="http://schemas.openxmlformats.org/drawingml/2006/chart">
              <c:chart xmlns:c="http://schemas.openxmlformats.org/drawingml/2006/chart" xmlns:r="http://schemas.openxmlformats.org/officeDocument/2006/relationships" r:id="rId5"/>
            </a:graphicData>
          </a:graphic>
        </p:graphicFrame>
        <p:cxnSp>
          <p:nvCxnSpPr>
            <p:cNvPr id="48" name="Straight Connector 47">
              <a:extLst>
                <a:ext uri="{FF2B5EF4-FFF2-40B4-BE49-F238E27FC236}">
                  <a16:creationId xmlns:a16="http://schemas.microsoft.com/office/drawing/2014/main" id="{44937C64-7C5C-495F-8414-CC22CAC63F5B}"/>
                </a:ext>
              </a:extLst>
            </p:cNvPr>
            <p:cNvCxnSpPr>
              <a:cxnSpLocks/>
            </p:cNvCxnSpPr>
            <p:nvPr/>
          </p:nvCxnSpPr>
          <p:spPr>
            <a:xfrm flipV="1">
              <a:off x="7641729" y="2479147"/>
              <a:ext cx="0" cy="124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4D7D-3F3F-4C74-ABE2-0EB0FC82B22E}"/>
                </a:ext>
              </a:extLst>
            </p:cNvPr>
            <p:cNvCxnSpPr>
              <a:cxnSpLocks/>
            </p:cNvCxnSpPr>
            <p:nvPr/>
          </p:nvCxnSpPr>
          <p:spPr>
            <a:xfrm flipV="1">
              <a:off x="10393571" y="2479145"/>
              <a:ext cx="0" cy="5342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8045A-3335-4977-AFA5-211A6A6A810C}"/>
                </a:ext>
              </a:extLst>
            </p:cNvPr>
            <p:cNvCxnSpPr>
              <a:cxnSpLocks/>
            </p:cNvCxnSpPr>
            <p:nvPr/>
          </p:nvCxnSpPr>
          <p:spPr>
            <a:xfrm>
              <a:off x="7641729" y="2479145"/>
              <a:ext cx="2763050"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28C440-8347-49C7-98B9-22B88A9D1585}"/>
                </a:ext>
              </a:extLst>
            </p:cNvPr>
            <p:cNvSpPr txBox="1"/>
            <p:nvPr/>
          </p:nvSpPr>
          <p:spPr>
            <a:xfrm>
              <a:off x="8717284" y="2556808"/>
              <a:ext cx="16272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0.66 (0.50–0.88)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0.0049</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53" name="Straight Connector 52">
              <a:extLst>
                <a:ext uri="{FF2B5EF4-FFF2-40B4-BE49-F238E27FC236}">
                  <a16:creationId xmlns:a16="http://schemas.microsoft.com/office/drawing/2014/main" id="{A2B8AF94-62B9-4BA9-916B-67E77500C43F}"/>
                </a:ext>
              </a:extLst>
            </p:cNvPr>
            <p:cNvCxnSpPr>
              <a:cxnSpLocks/>
            </p:cNvCxnSpPr>
            <p:nvPr/>
          </p:nvCxnSpPr>
          <p:spPr>
            <a:xfrm flipV="1">
              <a:off x="9023254" y="3019080"/>
              <a:ext cx="0" cy="5618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14B832-6E3C-4CFB-AE72-08B8A9951C4A}"/>
                </a:ext>
              </a:extLst>
            </p:cNvPr>
            <p:cNvCxnSpPr>
              <a:cxnSpLocks/>
            </p:cNvCxnSpPr>
            <p:nvPr/>
          </p:nvCxnSpPr>
          <p:spPr>
            <a:xfrm>
              <a:off x="9023254" y="3019080"/>
              <a:ext cx="1381525"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A89587C-47F3-4419-8AE1-89074F579D19}"/>
                </a:ext>
              </a:extLst>
            </p:cNvPr>
            <p:cNvSpPr txBox="1"/>
            <p:nvPr/>
          </p:nvSpPr>
          <p:spPr>
            <a:xfrm>
              <a:off x="7641729" y="2053011"/>
              <a:ext cx="27518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0.59 (0.37–0.92)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0.0203</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56" name="Rectangle 132">
            <a:extLst>
              <a:ext uri="{FF2B5EF4-FFF2-40B4-BE49-F238E27FC236}">
                <a16:creationId xmlns:a16="http://schemas.microsoft.com/office/drawing/2014/main" id="{9165BDFB-CA28-4A1A-B127-692556B09988}"/>
              </a:ext>
            </a:extLst>
          </p:cNvPr>
          <p:cNvSpPr>
            <a:spLocks noChangeArrowheads="1"/>
          </p:cNvSpPr>
          <p:nvPr/>
        </p:nvSpPr>
        <p:spPr bwMode="auto">
          <a:xfrm>
            <a:off x="52551" y="5622687"/>
            <a:ext cx="9008953" cy="458614"/>
          </a:xfrm>
          <a:prstGeom prst="rect">
            <a:avLst/>
          </a:prstGeom>
          <a:solidFill>
            <a:srgbClr val="3C8C9C"/>
          </a:solidFill>
          <a:ln w="9525">
            <a:noFill/>
            <a:miter lim="800000"/>
            <a:headEnd/>
            <a:tailEnd/>
          </a:ln>
          <a:effectLst>
            <a:innerShdw blurRad="114300">
              <a:prstClr val="black"/>
            </a:innerShdw>
          </a:effectLst>
        </p:spPr>
        <p:txBody>
          <a:bodyPr lIns="0" tIns="0" rIns="0" bIns="0" anchor="ctr" anchorCtr="0">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fr-FR" altLang="en-US" sz="1600" b="1" i="0" u="none" strike="noStrike" kern="1200" cap="none" spc="0" normalizeH="0" baseline="0" noProof="0" dirty="0">
                <a:ln>
                  <a:noFill/>
                </a:ln>
                <a:solidFill>
                  <a:srgbClr val="FFFFFF"/>
                </a:solidFill>
                <a:effectLst/>
                <a:uLnTx/>
                <a:uFillTx/>
                <a:latin typeface="Arial Narrow" panose="020B0606020202030204" pitchFamily="34" charset="0"/>
              </a:rPr>
              <a:t>Les événements CV majeurs diminuent progressivement avec la baisse du taux de LDL-C atteint à la semaine 4.</a:t>
            </a:r>
            <a:endParaRPr kumimoji="0" lang="en-US" altLang="en-US" sz="1600" b="1" i="0" u="none" strike="noStrike" kern="1200" cap="none" spc="0" normalizeH="0" baseline="0" noProof="0" dirty="0">
              <a:ln>
                <a:noFill/>
              </a:ln>
              <a:solidFill>
                <a:srgbClr val="FFFFFF"/>
              </a:solidFill>
              <a:effectLst/>
              <a:uLnTx/>
              <a:uFillTx/>
              <a:latin typeface="Arial Narrow" panose="020B0606020202030204" pitchFamily="34" charset="0"/>
            </a:endParaRPr>
          </a:p>
        </p:txBody>
      </p:sp>
    </p:spTree>
    <p:extLst>
      <p:ext uri="{BB962C8B-B14F-4D97-AF65-F5344CB8AC3E}">
        <p14:creationId xmlns:p14="http://schemas.microsoft.com/office/powerpoint/2010/main" val="107164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Stratégies de mise en œuvre des lignes directrices sur les lipides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38546" y="6380862"/>
            <a:ext cx="8726112" cy="3693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rPr>
              <a:t>Adapted from: http://jaccjacc.acc.org/Clinical_Document/Cholesterol_GL_Web_Supplement.pdf</a:t>
            </a:r>
          </a:p>
          <a:p>
            <a:pPr lvl="0" defTabSz="914400">
              <a:defRPr/>
            </a:pPr>
            <a:r>
              <a:rPr lang="it-IT" sz="900" dirty="0">
                <a:solidFill>
                  <a:prstClr val="white"/>
                </a:solidFill>
                <a:latin typeface="Arial Narrow" panose="020B0606020202030204" pitchFamily="34" charset="0"/>
              </a:rPr>
              <a:t>Grundy SM, et al. Circulation 2019;139(25):e1082-e1143</a:t>
            </a:r>
            <a:endParaRPr lang="en-CA" sz="900" dirty="0">
              <a:solidFill>
                <a:prstClr val="white"/>
              </a:solidFill>
              <a:latin typeface="Arial Narrow" panose="020B0606020202030204" pitchFamily="34" charset="0"/>
            </a:endParaRPr>
          </a:p>
        </p:txBody>
      </p:sp>
      <p:sp>
        <p:nvSpPr>
          <p:cNvPr id="2" name="TextBox 1">
            <a:extLst>
              <a:ext uri="{FF2B5EF4-FFF2-40B4-BE49-F238E27FC236}">
                <a16:creationId xmlns:a16="http://schemas.microsoft.com/office/drawing/2014/main" id="{3DBCEE82-CCBD-44C7-811D-0C88FE7BC14B}"/>
              </a:ext>
            </a:extLst>
          </p:cNvPr>
          <p:cNvSpPr txBox="1"/>
          <p:nvPr/>
        </p:nvSpPr>
        <p:spPr>
          <a:xfrm>
            <a:off x="306484" y="1090269"/>
            <a:ext cx="8512233" cy="5170646"/>
          </a:xfrm>
          <a:prstGeom prst="rect">
            <a:avLst/>
          </a:prstGeom>
          <a:noFill/>
        </p:spPr>
        <p:txBody>
          <a:bodyPr wrap="square" rtlCol="0">
            <a:spAutoFit/>
          </a:bodyPr>
          <a:lstStyle/>
          <a:p>
            <a:pPr marL="285750" indent="-285750">
              <a:buClr>
                <a:srgbClr val="FFC000"/>
              </a:buClr>
              <a:buFont typeface="Wingdings" panose="05000000000000000000" pitchFamily="2" charset="2"/>
              <a:buChar char="§"/>
            </a:pPr>
            <a:r>
              <a:rPr lang="fr-FR" sz="2200" dirty="0">
                <a:latin typeface="Arial Narrow" panose="020B0606020202030204" pitchFamily="34" charset="0"/>
              </a:rPr>
              <a:t>Garder les régimes de médicaments simples et fournir des instructions claires au patient.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Promouvoir l'adhésion et faire appel au soutien de la famille et des soignants, le cas échéant.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Réduire les obstacles à la prise de médicaments et évaluer souvent l'adhésion.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Intégrer des outils d'aide à la décision dans les dossiers médicaux électroniques et utiliser la technologie pour identifier les patients à haut risque qui ne reçoivent pas le traitement approprié ou n'atteignent pas les seuils fixés.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La prise de décision partagée et la communication sont essentielles à l'adhésion au mode de vie et au traitement médicamenteux ainsi qu'au suivi des lipides.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Communiquer la nature essentielle d'une décision à risque impliquant les preuves, les caractéristiques du patient, le jugement du clinicien et, après avoir entendu les avantages, les risques et les options, l'inclusion de la préférence du patient dans la prise de décision partagée.</a:t>
            </a:r>
          </a:p>
        </p:txBody>
      </p:sp>
    </p:spTree>
    <p:extLst>
      <p:ext uri="{BB962C8B-B14F-4D97-AF65-F5344CB8AC3E}">
        <p14:creationId xmlns:p14="http://schemas.microsoft.com/office/powerpoint/2010/main" val="105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Les patients en prévention secondaire tirent le plus grand bénéfice de l'intensification du traitement par statine avec l'ajout d'un inhibiteur de PCSK9.</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969396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79060" y="63343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4" y="788267"/>
            <a:ext cx="4250942" cy="6121955"/>
          </a:xfrm>
          <a:prstGeom prst="rect">
            <a:avLst/>
          </a:prstGeom>
        </p:spPr>
      </p:pic>
      <p:pic>
        <p:nvPicPr>
          <p:cNvPr id="2" name="Picture 1">
            <a:extLst>
              <a:ext uri="{FF2B5EF4-FFF2-40B4-BE49-F238E27FC236}">
                <a16:creationId xmlns:a16="http://schemas.microsoft.com/office/drawing/2014/main" id="{F83A9182-EDAE-48AB-B738-DB66ECBA1BC4}"/>
              </a:ext>
            </a:extLst>
          </p:cNvPr>
          <p:cNvPicPr>
            <a:picLocks noChangeAspect="1"/>
          </p:cNvPicPr>
          <p:nvPr/>
        </p:nvPicPr>
        <p:blipFill>
          <a:blip r:embed="rId4"/>
          <a:stretch>
            <a:fillRect/>
          </a:stretch>
        </p:blipFill>
        <p:spPr>
          <a:xfrm>
            <a:off x="2473804" y="1355641"/>
            <a:ext cx="3084952" cy="4582451"/>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11F9E6F-DC81-407A-9058-AC8859149055}"/>
              </a:ext>
            </a:extLst>
          </p:cNvPr>
          <p:cNvPicPr>
            <a:picLocks noChangeAspect="1"/>
          </p:cNvPicPr>
          <p:nvPr/>
        </p:nvPicPr>
        <p:blipFill>
          <a:blip r:embed="rId5"/>
          <a:stretch>
            <a:fillRect/>
          </a:stretch>
        </p:blipFill>
        <p:spPr>
          <a:xfrm>
            <a:off x="5609484" y="1355641"/>
            <a:ext cx="3377091" cy="3952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91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960" y="775854"/>
            <a:ext cx="4275540" cy="6157379"/>
          </a:xfrm>
          <a:prstGeom prst="rect">
            <a:avLst/>
          </a:prstGeom>
        </p:spPr>
      </p:pic>
      <p:pic>
        <p:nvPicPr>
          <p:cNvPr id="3" name="Picture 2">
            <a:extLst>
              <a:ext uri="{FF2B5EF4-FFF2-40B4-BE49-F238E27FC236}">
                <a16:creationId xmlns:a16="http://schemas.microsoft.com/office/drawing/2014/main" id="{088E1A9C-9398-420A-B1B8-879FAB5CAFD1}"/>
              </a:ext>
            </a:extLst>
          </p:cNvPr>
          <p:cNvPicPr>
            <a:picLocks noChangeAspect="1"/>
          </p:cNvPicPr>
          <p:nvPr/>
        </p:nvPicPr>
        <p:blipFill>
          <a:blip r:embed="rId4"/>
          <a:stretch>
            <a:fillRect/>
          </a:stretch>
        </p:blipFill>
        <p:spPr>
          <a:xfrm>
            <a:off x="2524677" y="1815857"/>
            <a:ext cx="3134841" cy="1997373"/>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BBAB0BC-16CD-4375-A066-478B6286C29F}"/>
              </a:ext>
            </a:extLst>
          </p:cNvPr>
          <p:cNvPicPr>
            <a:picLocks noChangeAspect="1"/>
          </p:cNvPicPr>
          <p:nvPr/>
        </p:nvPicPr>
        <p:blipFill>
          <a:blip r:embed="rId5"/>
          <a:stretch>
            <a:fillRect/>
          </a:stretch>
        </p:blipFill>
        <p:spPr>
          <a:xfrm>
            <a:off x="5733484" y="1815857"/>
            <a:ext cx="3270920" cy="28442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lvl="0" algn="ctr" defTabSz="342991">
              <a:defRPr/>
            </a:pPr>
            <a:r>
              <a:rPr lang="fr-CH" sz="4000" b="1" dirty="0">
                <a:solidFill>
                  <a:schemeClr val="bg1"/>
                </a:solidFill>
                <a:latin typeface="Arial Narrow" panose="020B0606020202030204" pitchFamily="34" charset="0"/>
              </a:rPr>
              <a:t>Énoncé d’accréditation</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spcAft>
                <a:spcPts val="0"/>
              </a:spcAft>
              <a:buClr>
                <a:srgbClr val="ED7D31"/>
              </a:buClr>
              <a:buSzTx/>
              <a:tabLst/>
              <a:defRPr/>
            </a:pP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
        <p:nvSpPr>
          <p:cNvPr id="11" name="Content Placeholder 2">
            <a:extLst>
              <a:ext uri="{FF2B5EF4-FFF2-40B4-BE49-F238E27FC236}">
                <a16:creationId xmlns:a16="http://schemas.microsoft.com/office/drawing/2014/main" id="{BFD0C6C1-9DB5-4DCC-A113-996F01BC3331}"/>
              </a:ext>
            </a:extLst>
          </p:cNvPr>
          <p:cNvSpPr txBox="1">
            <a:spLocks/>
          </p:cNvSpPr>
          <p:nvPr/>
        </p:nvSpPr>
        <p:spPr>
          <a:xfrm>
            <a:off x="-18798" y="2076449"/>
            <a:ext cx="9162797"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pPr>
            <a:r>
              <a:rPr lang="fr-FR" sz="2800" b="1" dirty="0">
                <a:latin typeface="Arial Narrow" panose="020B0606020202030204" pitchFamily="34" charset="0"/>
              </a:rPr>
              <a:t>Ce programme d’apprentissage en </a:t>
            </a:r>
            <a:r>
              <a:rPr lang="fr-FR" sz="2800" b="1" dirty="0" err="1">
                <a:latin typeface="Arial Narrow" panose="020B0606020202030204" pitchFamily="34" charset="0"/>
              </a:rPr>
              <a:t>grouped’un</a:t>
            </a:r>
            <a:r>
              <a:rPr lang="fr-FR" sz="2800" b="1" dirty="0">
                <a:latin typeface="Arial Narrow" panose="020B0606020202030204" pitchFamily="34" charset="0"/>
              </a:rPr>
              <a:t> crédit par heure répond aux critères de certification du Collège québécois des médecins de famille, organisme pleinement agréé en développement professionnel continu par le Collège des médecins du Québec, et donne droit à crédits </a:t>
            </a:r>
            <a:r>
              <a:rPr lang="fr-FR" sz="2800" b="1" dirty="0">
                <a:solidFill>
                  <a:srgbClr val="3C8C9C"/>
                </a:solidFill>
                <a:latin typeface="Arial Narrow" panose="020B0606020202030204" pitchFamily="34" charset="0"/>
                <a:ea typeface="Calibri"/>
                <a:cs typeface="Lato"/>
              </a:rPr>
              <a:t>X</a:t>
            </a:r>
            <a:r>
              <a:rPr lang="en-US" sz="2800" b="1" dirty="0">
                <a:latin typeface="Arial Narrow" panose="020B0606020202030204" pitchFamily="34" charset="0"/>
              </a:rPr>
              <a:t> </a:t>
            </a:r>
            <a:r>
              <a:rPr lang="fr-FR" sz="2800" b="1" dirty="0" err="1">
                <a:latin typeface="Arial Narrow" panose="020B0606020202030204" pitchFamily="34" charset="0"/>
              </a:rPr>
              <a:t>Mainpro</a:t>
            </a:r>
            <a:r>
              <a:rPr lang="fr-FR" sz="2800" b="1" baseline="30000" dirty="0" err="1">
                <a:latin typeface="Arial Narrow" panose="020B0606020202030204" pitchFamily="34" charset="0"/>
              </a:rPr>
              <a:t>+MD</a:t>
            </a:r>
            <a:r>
              <a:rPr lang="fr-FR" sz="2800" b="1" baseline="30000" dirty="0">
                <a:latin typeface="Arial Narrow" panose="020B0606020202030204" pitchFamily="34" charset="0"/>
              </a:rPr>
              <a:t> </a:t>
            </a:r>
            <a:r>
              <a:rPr lang="fr-FR" sz="2800" b="1" dirty="0">
                <a:latin typeface="Arial Narrow" panose="020B0606020202030204" pitchFamily="34" charset="0"/>
              </a:rPr>
              <a:t>pourvu que les normes éthiques soient respectées. </a:t>
            </a:r>
            <a:endParaRPr lang="fr-FR" sz="3600" b="1" dirty="0">
              <a:solidFill>
                <a:prstClr val="black"/>
              </a:solidFill>
              <a:latin typeface="Arial Narrow" panose="020B0606020202030204" pitchFamily="34" charset="0"/>
              <a:cs typeface="Lato"/>
            </a:endParaRPr>
          </a:p>
        </p:txBody>
      </p:sp>
    </p:spTree>
    <p:extLst>
      <p:ext uri="{BB962C8B-B14F-4D97-AF65-F5344CB8AC3E}">
        <p14:creationId xmlns:p14="http://schemas.microsoft.com/office/powerpoint/2010/main" val="380598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À quelle fréquence prenez-vous en charge des patients présentant un profil clinique similaire dans votre cabinet ?</a:t>
            </a:r>
          </a:p>
        </p:txBody>
      </p:sp>
    </p:spTree>
    <p:extLst>
      <p:ext uri="{BB962C8B-B14F-4D97-AF65-F5344CB8AC3E}">
        <p14:creationId xmlns:p14="http://schemas.microsoft.com/office/powerpoint/2010/main" val="18951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23704"/>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Quel médicament offrirait à Frank la plus grande réduction absolue du risque ?</a:t>
            </a:r>
            <a:endPar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14" name="TextBox 13">
            <a:extLst>
              <a:ext uri="{FF2B5EF4-FFF2-40B4-BE49-F238E27FC236}">
                <a16:creationId xmlns:a16="http://schemas.microsoft.com/office/drawing/2014/main" id="{A2AC54BA-C54E-460F-BC7E-72F837603E26}"/>
              </a:ext>
            </a:extLst>
          </p:cNvPr>
          <p:cNvSpPr txBox="1"/>
          <p:nvPr/>
        </p:nvSpPr>
        <p:spPr>
          <a:xfrm>
            <a:off x="1113097" y="3720644"/>
            <a:ext cx="7642860" cy="1815882"/>
          </a:xfrm>
          <a:prstGeom prst="rect">
            <a:avLst/>
          </a:prstGeom>
          <a:noFill/>
        </p:spPr>
        <p:txBody>
          <a:bodyPr wrap="square" rtlCol="0">
            <a:spAutoFit/>
          </a:bodyPr>
          <a:lstStyle/>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Ézétimibe</a:t>
            </a:r>
            <a:r>
              <a:rPr lang="en-US" sz="2800" b="1" dirty="0">
                <a:solidFill>
                  <a:prstClr val="black">
                    <a:lumMod val="75000"/>
                    <a:lumOff val="25000"/>
                  </a:prstClr>
                </a:solidFill>
                <a:latin typeface="Arial Narrow" panose="020B0606020202030204" pitchFamily="34" charset="0"/>
              </a:rPr>
              <a:t>  10 mg OD </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Inhibiteur</a:t>
            </a:r>
            <a:r>
              <a:rPr lang="en-US" sz="2800" b="1" dirty="0">
                <a:solidFill>
                  <a:prstClr val="black">
                    <a:lumMod val="75000"/>
                    <a:lumOff val="25000"/>
                  </a:prstClr>
                </a:solidFill>
                <a:latin typeface="Arial Narrow" panose="020B0606020202030204" pitchFamily="34" charset="0"/>
              </a:rPr>
              <a:t> de PCSK9</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Niacine</a:t>
            </a:r>
            <a:r>
              <a:rPr lang="en-US" sz="2800" b="1" dirty="0">
                <a:solidFill>
                  <a:prstClr val="black">
                    <a:lumMod val="75000"/>
                    <a:lumOff val="25000"/>
                  </a:prstClr>
                </a:solidFill>
                <a:latin typeface="Arial Narrow" panose="020B0606020202030204" pitchFamily="34" charset="0"/>
              </a:rPr>
              <a:t> 1000 mg OD</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Colesevelam</a:t>
            </a:r>
            <a:r>
              <a:rPr lang="en-US" sz="2800" b="1" dirty="0">
                <a:solidFill>
                  <a:prstClr val="black">
                    <a:lumMod val="75000"/>
                    <a:lumOff val="25000"/>
                  </a:prstClr>
                </a:solidFill>
                <a:latin typeface="Arial Narrow" panose="020B0606020202030204" pitchFamily="34" charset="0"/>
              </a:rPr>
              <a:t> 3,75 gm BID</a:t>
            </a:r>
          </a:p>
        </p:txBody>
      </p:sp>
    </p:spTree>
    <p:extLst>
      <p:ext uri="{BB962C8B-B14F-4D97-AF65-F5344CB8AC3E}">
        <p14:creationId xmlns:p14="http://schemas.microsoft.com/office/powerpoint/2010/main" val="17170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175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263534" y="404286"/>
            <a:ext cx="7664335"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patients en prévention secondaire tirent le plus grand bénéfice de l'intensification de la thérapie par statine avec l'ajout d'un inhibiteur de PCSK9</a:t>
            </a:r>
            <a:endPar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70558"/>
            <a:ext cx="7964224"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044556" cy="954107"/>
          </a:xfrm>
          <a:prstGeom prst="rect">
            <a:avLst/>
          </a:prstGeom>
          <a:noFill/>
        </p:spPr>
        <p:txBody>
          <a:bodyPr wrap="square" lIns="91440" tIns="45720" rIns="91440" bIns="45720">
            <a:spAutoFit/>
          </a:bodyPr>
          <a:lstStyle/>
          <a:p>
            <a:pPr algn="ctr">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C764D54B-CF09-430A-B6C8-CC04E2B8D739}"/>
              </a:ext>
            </a:extLst>
          </p:cNvPr>
          <p:cNvSpPr txBox="1"/>
          <p:nvPr/>
        </p:nvSpPr>
        <p:spPr>
          <a:xfrm>
            <a:off x="798022" y="1798376"/>
            <a:ext cx="186205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19" name="Picture 18" descr="A person wearing a blue shirt&#10;&#10;Description automatically generated with medium confidence">
            <a:extLst>
              <a:ext uri="{FF2B5EF4-FFF2-40B4-BE49-F238E27FC236}">
                <a16:creationId xmlns:a16="http://schemas.microsoft.com/office/drawing/2014/main" id="{E96215D4-CEA7-4182-B83C-2470E16FC9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3668" y="1476961"/>
            <a:ext cx="3539617" cy="5097546"/>
          </a:xfrm>
          <a:prstGeom prst="rect">
            <a:avLst/>
          </a:prstGeom>
        </p:spPr>
      </p:pic>
      <p:sp>
        <p:nvSpPr>
          <p:cNvPr id="21" name="TextBox 20">
            <a:extLst>
              <a:ext uri="{FF2B5EF4-FFF2-40B4-BE49-F238E27FC236}">
                <a16:creationId xmlns:a16="http://schemas.microsoft.com/office/drawing/2014/main" id="{DD4908A4-D877-45AC-B7C0-296F413ED68D}"/>
              </a:ext>
            </a:extLst>
          </p:cNvPr>
          <p:cNvSpPr txBox="1"/>
          <p:nvPr/>
        </p:nvSpPr>
        <p:spPr>
          <a:xfrm>
            <a:off x="4416079" y="1979334"/>
            <a:ext cx="4445288" cy="3693319"/>
          </a:xfrm>
          <a:prstGeom prst="rect">
            <a:avLst/>
          </a:prstGeom>
          <a:noFill/>
        </p:spPr>
        <p:txBody>
          <a:bodyPr wrap="square">
            <a:spAutoFit/>
          </a:bodyPr>
          <a:lstStyle/>
          <a:p>
            <a:pPr algn="ctr" defTabSz="1218987"/>
            <a:r>
              <a:rPr lang="fr-FR" sz="2000" b="1" dirty="0">
                <a:solidFill>
                  <a:schemeClr val="tx1">
                    <a:lumMod val="65000"/>
                    <a:lumOff val="35000"/>
                  </a:schemeClr>
                </a:solidFill>
                <a:latin typeface="Arial Narrow" panose="020B0606020202030204" pitchFamily="34" charset="0"/>
              </a:rPr>
              <a:t>L'intensification du traitement hypolipidémiant avec un inhibiteur de PCSK9 (</a:t>
            </a:r>
            <a:r>
              <a:rPr lang="fr-FR" sz="2000" b="1" dirty="0" err="1">
                <a:solidFill>
                  <a:schemeClr val="tx1">
                    <a:lumMod val="65000"/>
                    <a:lumOff val="35000"/>
                  </a:schemeClr>
                </a:solidFill>
                <a:latin typeface="Arial Narrow" panose="020B0606020202030204" pitchFamily="34" charset="0"/>
              </a:rPr>
              <a:t>évolocumab</a:t>
            </a:r>
            <a:r>
              <a:rPr lang="fr-FR" sz="2000" b="1" dirty="0">
                <a:solidFill>
                  <a:schemeClr val="tx1">
                    <a:lumMod val="65000"/>
                    <a:lumOff val="35000"/>
                  </a:schemeClr>
                </a:solidFill>
                <a:latin typeface="Arial Narrow" panose="020B0606020202030204" pitchFamily="34" charset="0"/>
              </a:rPr>
              <a:t> ou </a:t>
            </a:r>
            <a:r>
              <a:rPr lang="fr-FR" sz="2000" b="1" dirty="0" err="1">
                <a:solidFill>
                  <a:schemeClr val="tx1">
                    <a:lumMod val="65000"/>
                    <a:lumOff val="35000"/>
                  </a:schemeClr>
                </a:solidFill>
                <a:latin typeface="Arial Narrow" panose="020B0606020202030204" pitchFamily="34" charset="0"/>
              </a:rPr>
              <a:t>alirocumab</a:t>
            </a:r>
            <a:r>
              <a:rPr lang="fr-FR" sz="2000" b="1" dirty="0">
                <a:solidFill>
                  <a:schemeClr val="tx1">
                    <a:lumMod val="65000"/>
                    <a:lumOff val="35000"/>
                  </a:schemeClr>
                </a:solidFill>
                <a:latin typeface="Arial Narrow" panose="020B0606020202030204" pitchFamily="34" charset="0"/>
              </a:rPr>
              <a:t>) - avec ou sans l'ajout d'</a:t>
            </a:r>
            <a:r>
              <a:rPr lang="fr-FR" sz="2000" b="1" dirty="0" err="1">
                <a:solidFill>
                  <a:schemeClr val="tx1">
                    <a:lumMod val="65000"/>
                    <a:lumOff val="35000"/>
                  </a:schemeClr>
                </a:solidFill>
                <a:latin typeface="Arial Narrow" panose="020B0606020202030204" pitchFamily="34" charset="0"/>
              </a:rPr>
              <a:t>ézétimibe</a:t>
            </a:r>
            <a:r>
              <a:rPr lang="fr-FR" sz="2000" b="1" dirty="0">
                <a:solidFill>
                  <a:schemeClr val="tx1">
                    <a:lumMod val="65000"/>
                    <a:lumOff val="35000"/>
                  </a:schemeClr>
                </a:solidFill>
                <a:latin typeface="Arial Narrow" panose="020B0606020202030204" pitchFamily="34" charset="0"/>
              </a:rPr>
              <a:t> - pour les patients en prévention CV secondaire dont il est démontré qu'ils tirent le plus grand bénéfice d'un traitement par inhibiteur de PCSK9 et chez qui le LDL-C reste ≥ 1,8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le non-HDL-C ≥ 2,4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a:t>
            </a:r>
            <a:r>
              <a:rPr lang="fr-FR" sz="2000" b="1" dirty="0" err="1">
                <a:solidFill>
                  <a:schemeClr val="tx1">
                    <a:lumMod val="65000"/>
                    <a:lumOff val="35000"/>
                  </a:schemeClr>
                </a:solidFill>
                <a:latin typeface="Arial Narrow" panose="020B0606020202030204" pitchFamily="34" charset="0"/>
              </a:rPr>
              <a:t>ApoB</a:t>
            </a:r>
            <a:r>
              <a:rPr lang="fr-FR" sz="2000" b="1" dirty="0">
                <a:solidFill>
                  <a:schemeClr val="tx1">
                    <a:lumMod val="65000"/>
                    <a:lumOff val="35000"/>
                  </a:schemeClr>
                </a:solidFill>
                <a:latin typeface="Arial Narrow" panose="020B0606020202030204" pitchFamily="34" charset="0"/>
              </a:rPr>
              <a:t> ≥ 0,7 g/L) est recommandée à la dose maximale tolérée de statine. </a:t>
            </a:r>
          </a:p>
          <a:p>
            <a:pPr algn="ctr" defTabSz="1218987"/>
            <a:r>
              <a:rPr lang="fr-FR" sz="1400" i="1" dirty="0">
                <a:solidFill>
                  <a:schemeClr val="tx1">
                    <a:lumMod val="65000"/>
                    <a:lumOff val="35000"/>
                  </a:schemeClr>
                </a:solidFill>
                <a:latin typeface="Arial Narrow" panose="020B0606020202030204" pitchFamily="34" charset="0"/>
              </a:rPr>
              <a:t>(Recommandation forte ; preuves de qualité modérée)</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pic>
        <p:nvPicPr>
          <p:cNvPr id="15" name="Picture 14">
            <a:extLst>
              <a:ext uri="{FF2B5EF4-FFF2-40B4-BE49-F238E27FC236}">
                <a16:creationId xmlns:a16="http://schemas.microsoft.com/office/drawing/2014/main" id="{A83EF931-F280-4925-BF67-35E904556653}"/>
              </a:ext>
            </a:extLst>
          </p:cNvPr>
          <p:cNvPicPr>
            <a:picLocks noChangeAspect="1"/>
          </p:cNvPicPr>
          <p:nvPr/>
        </p:nvPicPr>
        <p:blipFill>
          <a:blip r:embed="rId6"/>
          <a:stretch>
            <a:fillRect/>
          </a:stretch>
        </p:blipFill>
        <p:spPr>
          <a:xfrm>
            <a:off x="825908" y="2642630"/>
            <a:ext cx="2995135" cy="2738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3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39807"/>
            <a:ext cx="9139957"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les sous-groupes d'IM à risque élevé</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Sabatine et al Circulation 2018;138:756-66</a:t>
            </a:r>
          </a:p>
        </p:txBody>
      </p:sp>
      <p:sp>
        <p:nvSpPr>
          <p:cNvPr id="31" name="TextBox 30">
            <a:extLst>
              <a:ext uri="{FF2B5EF4-FFF2-40B4-BE49-F238E27FC236}">
                <a16:creationId xmlns:a16="http://schemas.microsoft.com/office/drawing/2014/main" id="{5AA7EEB9-9F19-4029-B292-3E4CEAF46E1E}"/>
              </a:ext>
            </a:extLst>
          </p:cNvPr>
          <p:cNvSpPr txBox="1"/>
          <p:nvPr/>
        </p:nvSpPr>
        <p:spPr>
          <a:xfrm>
            <a:off x="-129195" y="1274425"/>
            <a:ext cx="9450800" cy="522861"/>
          </a:xfrm>
          <a:prstGeom prst="rect">
            <a:avLst/>
          </a:prstGeom>
          <a:noFill/>
        </p:spPr>
        <p:txBody>
          <a:bodyPr wrap="square" lIns="91043" tIns="45542" rIns="91043" bIns="45542" rtlCol="0">
            <a:spAutoFit/>
          </a:bodyPr>
          <a:lstStyle/>
          <a:p>
            <a:pPr algn="ctr" fontAlgn="base">
              <a:spcBef>
                <a:spcPct val="0"/>
              </a:spcBef>
              <a:spcAft>
                <a:spcPct val="0"/>
              </a:spcAft>
            </a:pPr>
            <a:r>
              <a:rPr lang="fr-FR" sz="2800" b="1" dirty="0">
                <a:solidFill>
                  <a:srgbClr val="35737F"/>
                </a:solidFill>
                <a:latin typeface="Arial Narrow" panose="020B0606020202030204" pitchFamily="34" charset="0"/>
              </a:rPr>
              <a:t>N=22 351 avec IM antérieur → médiane ~3 (1, 7) ans auparavant.</a:t>
            </a:r>
            <a:endParaRPr lang="en-US" sz="2800" b="1" dirty="0">
              <a:solidFill>
                <a:srgbClr val="35737F"/>
              </a:solidFill>
              <a:latin typeface="Arial Narrow" panose="020B0606020202030204" pitchFamily="34" charset="0"/>
            </a:endParaRPr>
          </a:p>
        </p:txBody>
      </p:sp>
      <p:sp>
        <p:nvSpPr>
          <p:cNvPr id="32" name="TextBox 31">
            <a:extLst>
              <a:ext uri="{FF2B5EF4-FFF2-40B4-BE49-F238E27FC236}">
                <a16:creationId xmlns:a16="http://schemas.microsoft.com/office/drawing/2014/main" id="{DC5E4FE9-D3BF-41C2-A835-F23C47B580CD}"/>
              </a:ext>
            </a:extLst>
          </p:cNvPr>
          <p:cNvSpPr txBox="1"/>
          <p:nvPr/>
        </p:nvSpPr>
        <p:spPr>
          <a:xfrm>
            <a:off x="848299" y="5311970"/>
            <a:ext cx="7337234" cy="676749"/>
          </a:xfrm>
          <a:prstGeom prst="rect">
            <a:avLst/>
          </a:prstGeom>
          <a:solidFill>
            <a:srgbClr val="DAEAE9"/>
          </a:solidFill>
          <a:ln w="38100">
            <a:noFill/>
          </a:ln>
          <a:effectLst>
            <a:outerShdw blurRad="50800" dist="38100" dir="2700000" algn="tl" rotWithShape="0">
              <a:prstClr val="black">
                <a:alpha val="40000"/>
              </a:prstClr>
            </a:outerShdw>
          </a:effectLst>
        </p:spPr>
        <p:txBody>
          <a:bodyPr wrap="square" lIns="91043" tIns="45542" rIns="91043" bIns="45542" rtlCol="0">
            <a:spAutoFit/>
          </a:bodyPr>
          <a:lstStyle/>
          <a:p>
            <a:pPr algn="ctr" fontAlgn="base">
              <a:spcBef>
                <a:spcPct val="0"/>
              </a:spcBef>
              <a:spcAft>
                <a:spcPct val="0"/>
              </a:spcAft>
            </a:pPr>
            <a:r>
              <a:rPr lang="fr-FR" sz="2000" b="1" dirty="0">
                <a:solidFill>
                  <a:srgbClr val="000000"/>
                </a:solidFill>
                <a:latin typeface="Arial Narrow" pitchFamily="34" charset="0"/>
              </a:rPr>
              <a:t>Patients ayant subi un IM avec ≥1 caractéristique à haut risque : </a:t>
            </a:r>
          </a:p>
          <a:p>
            <a:pPr algn="ctr" fontAlgn="base">
              <a:spcBef>
                <a:spcPct val="0"/>
              </a:spcBef>
              <a:spcAft>
                <a:spcPct val="0"/>
              </a:spcAft>
            </a:pPr>
            <a:r>
              <a:rPr lang="fr-CA" b="1" dirty="0">
                <a:latin typeface="Arial Narrow" panose="020B0606020202030204" pitchFamily="34" charset="0"/>
              </a:rPr>
              <a:t>RAR</a:t>
            </a:r>
            <a:r>
              <a:rPr lang="fr-CA" b="1" baseline="-25000" dirty="0">
                <a:latin typeface="Arial Narrow" panose="020B0606020202030204" pitchFamily="34" charset="0"/>
              </a:rPr>
              <a:t>5 ans </a:t>
            </a:r>
            <a:r>
              <a:rPr lang="fr-CA" b="1" dirty="0">
                <a:latin typeface="Arial Narrow" panose="020B0606020202030204" pitchFamily="34" charset="0"/>
              </a:rPr>
              <a:t> estimé = 5% ou NNT</a:t>
            </a:r>
            <a:r>
              <a:rPr lang="fr-CA" b="1" baseline="-25000" dirty="0">
                <a:latin typeface="Arial Narrow" panose="020B0606020202030204" pitchFamily="34" charset="0"/>
              </a:rPr>
              <a:t>5 ans </a:t>
            </a:r>
            <a:r>
              <a:rPr lang="fr-CA" b="1" dirty="0">
                <a:latin typeface="Arial Narrow" panose="020B0606020202030204" pitchFamily="34" charset="0"/>
              </a:rPr>
              <a:t>  ~20</a:t>
            </a:r>
            <a:endParaRPr lang="en-CA" b="1" dirty="0">
              <a:latin typeface="Arial Narrow" panose="020B0606020202030204" pitchFamily="34" charset="0"/>
            </a:endParaRPr>
          </a:p>
        </p:txBody>
      </p:sp>
      <p:pic>
        <p:nvPicPr>
          <p:cNvPr id="3" name="Picture 2" descr="Chart&#10;&#10;Description automatically generated">
            <a:extLst>
              <a:ext uri="{FF2B5EF4-FFF2-40B4-BE49-F238E27FC236}">
                <a16:creationId xmlns:a16="http://schemas.microsoft.com/office/drawing/2014/main" id="{A48B496E-8DB0-44D5-86FE-8A274CD61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 y="1814735"/>
            <a:ext cx="9144000" cy="3378769"/>
          </a:xfrm>
          <a:prstGeom prst="rect">
            <a:avLst/>
          </a:prstGeom>
        </p:spPr>
      </p:pic>
    </p:spTree>
    <p:extLst>
      <p:ext uri="{BB962C8B-B14F-4D97-AF65-F5344CB8AC3E}">
        <p14:creationId xmlns:p14="http://schemas.microsoft.com/office/powerpoint/2010/main" val="5450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224472"/>
            <a:ext cx="9139957"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FOURIER, les patients traités par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un délai d'un an après leur dernier infarctus ont présenté une réduction du risque de 25 %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0" y="6247270"/>
            <a:ext cx="8560524" cy="58477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L'IM à distance est &gt; 12 mois ; ARR = 1,3 %. Les patients ont reçu un traitement de fond à base de statines, 77 % dans le groupe des IM récents et 69 % dans le groupe des IM à distance étant sous statines de haute intensité.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RAR = réduction du risque absolu ; IC = intervalle de confiance ; CV = cardiovasculaire ; HR = </a:t>
            </a:r>
            <a:r>
              <a:rPr lang="fr-FR" sz="800" dirty="0" err="1">
                <a:solidFill>
                  <a:schemeClr val="bg1"/>
                </a:solidFill>
                <a:latin typeface="Arial Narrow" panose="020B0606020202030204" pitchFamily="34" charset="0"/>
              </a:rPr>
              <a:t>hazard</a:t>
            </a:r>
            <a:r>
              <a:rPr lang="fr-FR" sz="800" dirty="0">
                <a:solidFill>
                  <a:schemeClr val="bg1"/>
                </a:solidFill>
                <a:latin typeface="Arial Narrow" panose="020B0606020202030204" pitchFamily="34" charset="0"/>
              </a:rPr>
              <a:t> ratio ; KM = Kaplan-Meier ; MI = infarctus du myocarde.</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err="1">
                <a:solidFill>
                  <a:schemeClr val="bg1"/>
                </a:solidFill>
                <a:latin typeface="Arial Narrow" panose="020B0606020202030204" pitchFamily="34" charset="0"/>
              </a:rPr>
              <a:t>Gencer</a:t>
            </a:r>
            <a:r>
              <a:rPr lang="fr-FR" sz="800" dirty="0">
                <a:solidFill>
                  <a:schemeClr val="bg1"/>
                </a:solidFill>
                <a:latin typeface="Arial Narrow" panose="020B0606020202030204" pitchFamily="34" charset="0"/>
              </a:rPr>
              <a:t> B, et al. JAMA </a:t>
            </a:r>
            <a:r>
              <a:rPr lang="fr-FR" sz="800" dirty="0" err="1">
                <a:solidFill>
                  <a:schemeClr val="bg1"/>
                </a:solidFill>
                <a:latin typeface="Arial Narrow" panose="020B0606020202030204" pitchFamily="34" charset="0"/>
              </a:rPr>
              <a:t>Cardiol</a:t>
            </a:r>
            <a:r>
              <a:rPr lang="fr-FR" sz="800" dirty="0">
                <a:solidFill>
                  <a:schemeClr val="bg1"/>
                </a:solidFill>
                <a:latin typeface="Arial Narrow" panose="020B0606020202030204" pitchFamily="34" charset="0"/>
              </a:rPr>
              <a:t>. 2020 </a:t>
            </a:r>
            <a:r>
              <a:rPr lang="fr-FR" sz="800" dirty="0" err="1">
                <a:solidFill>
                  <a:schemeClr val="bg1"/>
                </a:solidFill>
                <a:latin typeface="Arial Narrow" panose="020B0606020202030204" pitchFamily="34" charset="0"/>
              </a:rPr>
              <a:t>doi</a:t>
            </a:r>
            <a:r>
              <a:rPr lang="fr-FR" sz="800" dirty="0">
                <a:solidFill>
                  <a:schemeClr val="bg1"/>
                </a:solidFill>
                <a:latin typeface="Arial Narrow" panose="020B0606020202030204" pitchFamily="34" charset="0"/>
              </a:rPr>
              <a:t>: 10.1001/jamacardio.2020.0882.</a:t>
            </a:r>
          </a:p>
        </p:txBody>
      </p:sp>
      <p:sp>
        <p:nvSpPr>
          <p:cNvPr id="10" name="Rectangle 9">
            <a:extLst>
              <a:ext uri="{FF2B5EF4-FFF2-40B4-BE49-F238E27FC236}">
                <a16:creationId xmlns:a16="http://schemas.microsoft.com/office/drawing/2014/main" id="{284EEBD1-2865-4C9E-894D-CA9B6BFE5742}"/>
              </a:ext>
            </a:extLst>
          </p:cNvPr>
          <p:cNvSpPr/>
          <p:nvPr/>
        </p:nvSpPr>
        <p:spPr>
          <a:xfrm>
            <a:off x="141870" y="1321555"/>
            <a:ext cx="8670790" cy="848146"/>
          </a:xfrm>
          <a:prstGeom prst="rect">
            <a:avLst/>
          </a:prstGeom>
          <a:noFill/>
        </p:spPr>
        <p:txBody>
          <a:bodyPr wrap="square" lIns="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Critère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d'évaluation</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secondaire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clé</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3C8C9C"/>
                </a:solidFill>
                <a:effectLst/>
                <a:uLnTx/>
                <a:uFillTx/>
                <a:latin typeface="Arial Narrow" panose="020B0606020202030204" pitchFamily="34" charset="0"/>
              </a:rPr>
              <a:t>(Composite de décès CV, IM ou AVC)</a:t>
            </a:r>
            <a:endPar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endParaRPr>
          </a:p>
        </p:txBody>
      </p:sp>
      <p:graphicFrame>
        <p:nvGraphicFramePr>
          <p:cNvPr id="27" name="Chart 26">
            <a:extLst>
              <a:ext uri="{FF2B5EF4-FFF2-40B4-BE49-F238E27FC236}">
                <a16:creationId xmlns:a16="http://schemas.microsoft.com/office/drawing/2014/main" id="{1FDAE80B-36CC-4740-8659-864582B4D2F4}"/>
              </a:ext>
            </a:extLst>
          </p:cNvPr>
          <p:cNvGraphicFramePr>
            <a:graphicFrameLocks/>
          </p:cNvGraphicFramePr>
          <p:nvPr>
            <p:extLst>
              <p:ext uri="{D42A27DB-BD31-4B8C-83A1-F6EECF244321}">
                <p14:modId xmlns:p14="http://schemas.microsoft.com/office/powerpoint/2010/main" val="2503531715"/>
              </p:ext>
            </p:extLst>
          </p:nvPr>
        </p:nvGraphicFramePr>
        <p:xfrm>
          <a:off x="-18109" y="2131964"/>
          <a:ext cx="9464040" cy="370332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129">
            <a:extLst>
              <a:ext uri="{FF2B5EF4-FFF2-40B4-BE49-F238E27FC236}">
                <a16:creationId xmlns:a16="http://schemas.microsoft.com/office/drawing/2014/main" id="{8B1274FB-527A-4AA6-9FE2-867AB8B7CF19}"/>
              </a:ext>
            </a:extLst>
          </p:cNvPr>
          <p:cNvSpPr>
            <a:spLocks noChangeArrowheads="1"/>
          </p:cNvSpPr>
          <p:nvPr/>
        </p:nvSpPr>
        <p:spPr bwMode="auto">
          <a:xfrm rot="16200000">
            <a:off x="-1238241" y="3583085"/>
            <a:ext cx="2966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en-US" b="1" i="0" u="none" strike="noStrike" kern="1200" cap="none" spc="0" normalizeH="0" baseline="0" noProof="0" dirty="0">
                <a:ln>
                  <a:noFill/>
                </a:ln>
                <a:solidFill>
                  <a:srgbClr val="000000"/>
                </a:solidFill>
                <a:effectLst/>
                <a:uLnTx/>
                <a:uFillTx/>
                <a:latin typeface="Arial Narrow" panose="020B0606020202030204" pitchFamily="34" charset="0"/>
              </a:rPr>
              <a:t>Taux d'événements KM à 3 ans</a:t>
            </a:r>
            <a:endParaRPr kumimoji="0" lang="en-US" altLang="en-US"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29" name="Rectangle 314">
            <a:extLst>
              <a:ext uri="{FF2B5EF4-FFF2-40B4-BE49-F238E27FC236}">
                <a16:creationId xmlns:a16="http://schemas.microsoft.com/office/drawing/2014/main" id="{F9FAC35F-2E03-492B-AE0A-D51FC1BCA823}"/>
              </a:ext>
            </a:extLst>
          </p:cNvPr>
          <p:cNvSpPr>
            <a:spLocks noChangeArrowheads="1"/>
          </p:cNvSpPr>
          <p:nvPr/>
        </p:nvSpPr>
        <p:spPr bwMode="auto">
          <a:xfrm>
            <a:off x="3615441" y="5660149"/>
            <a:ext cx="2381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Temps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d'analyse</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jours</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
        <p:nvSpPr>
          <p:cNvPr id="30" name="TextBox 29">
            <a:extLst>
              <a:ext uri="{FF2B5EF4-FFF2-40B4-BE49-F238E27FC236}">
                <a16:creationId xmlns:a16="http://schemas.microsoft.com/office/drawing/2014/main" id="{2EBD6091-0AD8-4CB9-A8F1-0D81BFC5938D}"/>
              </a:ext>
            </a:extLst>
          </p:cNvPr>
          <p:cNvSpPr txBox="1"/>
          <p:nvPr/>
        </p:nvSpPr>
        <p:spPr>
          <a:xfrm>
            <a:off x="7837249" y="331843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7777"/>
                </a:solidFill>
                <a:effectLst/>
                <a:uLnTx/>
                <a:uFillTx/>
                <a:latin typeface="Arial Narrow" panose="020B0606020202030204" pitchFamily="34" charset="0"/>
              </a:rPr>
              <a:t>10.9%</a:t>
            </a:r>
          </a:p>
        </p:txBody>
      </p:sp>
      <p:sp>
        <p:nvSpPr>
          <p:cNvPr id="31" name="TextBox 30">
            <a:extLst>
              <a:ext uri="{FF2B5EF4-FFF2-40B4-BE49-F238E27FC236}">
                <a16:creationId xmlns:a16="http://schemas.microsoft.com/office/drawing/2014/main" id="{CB700B9E-20CD-4794-883C-C16038A27391}"/>
              </a:ext>
            </a:extLst>
          </p:cNvPr>
          <p:cNvSpPr txBox="1"/>
          <p:nvPr/>
        </p:nvSpPr>
        <p:spPr>
          <a:xfrm>
            <a:off x="8137840" y="4183079"/>
            <a:ext cx="617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Narrow" panose="020B0606020202030204" pitchFamily="34" charset="0"/>
              </a:rPr>
              <a:t>7.7%</a:t>
            </a:r>
          </a:p>
        </p:txBody>
      </p:sp>
      <p:sp>
        <p:nvSpPr>
          <p:cNvPr id="32" name="TextBox 1">
            <a:extLst>
              <a:ext uri="{FF2B5EF4-FFF2-40B4-BE49-F238E27FC236}">
                <a16:creationId xmlns:a16="http://schemas.microsoft.com/office/drawing/2014/main" id="{FB314614-05E9-45CB-8F23-A677969C8A4D}"/>
              </a:ext>
            </a:extLst>
          </p:cNvPr>
          <p:cNvSpPr txBox="1"/>
          <p:nvPr/>
        </p:nvSpPr>
        <p:spPr>
          <a:xfrm>
            <a:off x="6092498" y="4592502"/>
            <a:ext cx="3279283" cy="615553"/>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Arial Narrow" panose="020B0606020202030204" pitchFamily="34" charset="0"/>
              </a:rPr>
              <a:t>Pour les IM récents : RAR = 3,2</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rPr>
              <a:t>	       </a:t>
            </a:r>
            <a:r>
              <a:rPr lang="fr-CA" sz="1800" dirty="0">
                <a:effectLst/>
                <a:latin typeface="Calibri" panose="020F0502020204030204" pitchFamily="34" charset="0"/>
                <a:ea typeface="Calibri" panose="020F0502020204030204" pitchFamily="34" charset="0"/>
                <a:cs typeface="Calibri" panose="020F0502020204030204" pitchFamily="34" charset="0"/>
              </a:rPr>
              <a:t> </a:t>
            </a:r>
            <a:r>
              <a:rPr lang="fr-CA" sz="1600" dirty="0">
                <a:effectLst/>
                <a:latin typeface="Arial Narrow" panose="020B0606020202030204" pitchFamily="34" charset="0"/>
                <a:ea typeface="Calibri" panose="020F0502020204030204" pitchFamily="34" charset="0"/>
                <a:cs typeface="Calibri" panose="020F0502020204030204" pitchFamily="34" charset="0"/>
              </a:rPr>
              <a:t>NNT</a:t>
            </a:r>
            <a:r>
              <a:rPr lang="en-CA" sz="1600" b="1" baseline="-25000" dirty="0">
                <a:effectLst/>
                <a:latin typeface="Arial Narrow" panose="020B0606020202030204" pitchFamily="34" charset="0"/>
                <a:ea typeface="Calibri" panose="020F0502020204030204" pitchFamily="34" charset="0"/>
                <a:cs typeface="Calibri" panose="020F0502020204030204" pitchFamily="34" charset="0"/>
              </a:rPr>
              <a:t>3y</a:t>
            </a:r>
            <a:r>
              <a:rPr lang="fr-CA" sz="1600" dirty="0">
                <a:effectLst/>
                <a:latin typeface="Arial Narrow" panose="020B0606020202030204" pitchFamily="34" charset="0"/>
                <a:ea typeface="Calibri" panose="020F0502020204030204" pitchFamily="34" charset="0"/>
                <a:cs typeface="Calibri" panose="020F0502020204030204" pitchFamily="34" charset="0"/>
              </a:rPr>
              <a:t> = 31</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33" name="TextBox 32">
            <a:extLst>
              <a:ext uri="{FF2B5EF4-FFF2-40B4-BE49-F238E27FC236}">
                <a16:creationId xmlns:a16="http://schemas.microsoft.com/office/drawing/2014/main" id="{4CD2B452-0C26-4E1B-9C41-3BEE8C4CD001}"/>
              </a:ext>
            </a:extLst>
          </p:cNvPr>
          <p:cNvSpPr txBox="1"/>
          <p:nvPr/>
        </p:nvSpPr>
        <p:spPr>
          <a:xfrm>
            <a:off x="1393135" y="2269490"/>
            <a:ext cx="376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arrow" panose="020B0606020202030204" pitchFamily="34" charset="0"/>
            </a:endParaRPr>
          </a:p>
        </p:txBody>
      </p:sp>
      <p:grpSp>
        <p:nvGrpSpPr>
          <p:cNvPr id="34" name="Group 33">
            <a:extLst>
              <a:ext uri="{FF2B5EF4-FFF2-40B4-BE49-F238E27FC236}">
                <a16:creationId xmlns:a16="http://schemas.microsoft.com/office/drawing/2014/main" id="{0788C2DA-1166-429B-BAF0-084003907B17}"/>
              </a:ext>
            </a:extLst>
          </p:cNvPr>
          <p:cNvGrpSpPr/>
          <p:nvPr/>
        </p:nvGrpSpPr>
        <p:grpSpPr>
          <a:xfrm>
            <a:off x="1375900" y="2310604"/>
            <a:ext cx="3744769" cy="517888"/>
            <a:chOff x="1113749" y="2131395"/>
            <a:chExt cx="3176472" cy="517888"/>
          </a:xfrm>
        </p:grpSpPr>
        <p:sp>
          <p:nvSpPr>
            <p:cNvPr id="35" name="TextBox 34">
              <a:extLst>
                <a:ext uri="{FF2B5EF4-FFF2-40B4-BE49-F238E27FC236}">
                  <a16:creationId xmlns:a16="http://schemas.microsoft.com/office/drawing/2014/main" id="{7D9D6D40-032E-4670-A531-30CFC79CCF21}"/>
                </a:ext>
              </a:extLst>
            </p:cNvPr>
            <p:cNvSpPr txBox="1"/>
            <p:nvPr/>
          </p:nvSpPr>
          <p:spPr>
            <a:xfrm>
              <a:off x="1413432" y="2131395"/>
              <a:ext cx="2522803" cy="246221"/>
            </a:xfrm>
            <a:prstGeom prst="rect">
              <a:avLst/>
            </a:prstGeom>
            <a:noFill/>
            <a:ln>
              <a:noFill/>
            </a:ln>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Placebo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5CD09A83-846F-4A75-907C-46B8FAD72467}"/>
                </a:ext>
              </a:extLst>
            </p:cNvPr>
            <p:cNvSpPr txBox="1"/>
            <p:nvPr/>
          </p:nvSpPr>
          <p:spPr>
            <a:xfrm>
              <a:off x="1413432" y="2403062"/>
              <a:ext cx="2876789" cy="246221"/>
            </a:xfrm>
            <a:prstGeom prst="rect">
              <a:avLst/>
            </a:prstGeom>
            <a:noFill/>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Évolocumab</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6F9A03C-142A-42C2-B5EB-66956EC62438}"/>
                </a:ext>
              </a:extLst>
            </p:cNvPr>
            <p:cNvCxnSpPr/>
            <p:nvPr/>
          </p:nvCxnSpPr>
          <p:spPr>
            <a:xfrm>
              <a:off x="1113749" y="2254506"/>
              <a:ext cx="193908"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54F9F-C944-47DE-AFE6-677C06C669BA}"/>
                </a:ext>
              </a:extLst>
            </p:cNvPr>
            <p:cNvCxnSpPr>
              <a:cxnSpLocks/>
            </p:cNvCxnSpPr>
            <p:nvPr/>
          </p:nvCxnSpPr>
          <p:spPr>
            <a:xfrm flipV="1">
              <a:off x="1113749" y="2522419"/>
              <a:ext cx="193908" cy="3753"/>
            </a:xfrm>
            <a:prstGeom prst="line">
              <a:avLst/>
            </a:prstGeom>
            <a:noFill/>
            <a:ln w="317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00D000D-8855-4C4C-9B95-6322D2829027}"/>
              </a:ext>
            </a:extLst>
          </p:cNvPr>
          <p:cNvSpPr/>
          <p:nvPr/>
        </p:nvSpPr>
        <p:spPr>
          <a:xfrm>
            <a:off x="1243374" y="2841603"/>
            <a:ext cx="4258883" cy="338554"/>
          </a:xfrm>
          <a:prstGeom prst="rect">
            <a:avLst/>
          </a:prstGeom>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
                <a:srgbClr val="007CC2"/>
              </a:buClr>
              <a:buSzTx/>
              <a:buFontTx/>
              <a:buNone/>
              <a:tabLst/>
              <a:defRPr/>
            </a:pP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r>
              <a:rPr kumimoji="0" lang="fr-FR" sz="1600" b="1" i="0" u="none" strike="noStrike" kern="1200" cap="none" spc="0" normalizeH="0" baseline="0" noProof="0" dirty="0">
                <a:ln>
                  <a:noFill/>
                </a:ln>
                <a:solidFill>
                  <a:srgbClr val="000000"/>
                </a:solidFill>
                <a:effectLst/>
                <a:uLnTx/>
                <a:uFillTx/>
                <a:latin typeface="Arial Narrow" panose="020B0606020202030204" pitchFamily="34" charset="0"/>
              </a:rPr>
              <a:t>N = 5 711 avec un IM récent ≤ 12 mois</a:t>
            </a: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Tree>
    <p:extLst>
      <p:ext uri="{BB962C8B-B14F-4D97-AF65-F5344CB8AC3E}">
        <p14:creationId xmlns:p14="http://schemas.microsoft.com/office/powerpoint/2010/main" val="56494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70584"/>
            <a:ext cx="9139957"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Odyssey</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les patients présentant un SCA récent, un antécédent d'IM étaient associés à un risque CV plus élevé et à une plus grande réduction du risque absolu avec le traitement par l'</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Chern</a:t>
            </a:r>
            <a:r>
              <a:rPr lang="fr-FR" sz="900" dirty="0">
                <a:solidFill>
                  <a:schemeClr val="bg1"/>
                </a:solidFill>
                <a:latin typeface="Arial Narrow" panose="020B0606020202030204" pitchFamily="34" charset="0"/>
              </a:rPr>
              <a:t>-En Chiang et al. J Am Coll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2021; 77:8-8.</a:t>
            </a:r>
          </a:p>
        </p:txBody>
      </p:sp>
      <p:pic>
        <p:nvPicPr>
          <p:cNvPr id="9" name="Picture 8" descr="Chart, line chart&#10;&#10;Description automatically generated">
            <a:extLst>
              <a:ext uri="{FF2B5EF4-FFF2-40B4-BE49-F238E27FC236}">
                <a16:creationId xmlns:a16="http://schemas.microsoft.com/office/drawing/2014/main" id="{7191EF7A-06CF-40A7-859B-73CB3D010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2425"/>
            <a:ext cx="9144000" cy="4353150"/>
          </a:xfrm>
          <a:prstGeom prst="rect">
            <a:avLst/>
          </a:prstGeom>
        </p:spPr>
      </p:pic>
      <p:sp>
        <p:nvSpPr>
          <p:cNvPr id="11" name="TextBox 10">
            <a:extLst>
              <a:ext uri="{FF2B5EF4-FFF2-40B4-BE49-F238E27FC236}">
                <a16:creationId xmlns:a16="http://schemas.microsoft.com/office/drawing/2014/main" id="{5E67247C-AFB6-4254-A818-7685F00138AC}"/>
              </a:ext>
            </a:extLst>
          </p:cNvPr>
          <p:cNvSpPr txBox="1"/>
          <p:nvPr/>
        </p:nvSpPr>
        <p:spPr>
          <a:xfrm>
            <a:off x="203812" y="1355075"/>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Résultat primaire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8C67ED7-8A67-4723-85A8-ACAFA45ECB98}"/>
              </a:ext>
            </a:extLst>
          </p:cNvPr>
          <p:cNvSpPr txBox="1"/>
          <p:nvPr/>
        </p:nvSpPr>
        <p:spPr>
          <a:xfrm>
            <a:off x="4477265" y="1413316"/>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Décès toutes causes confondues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1AA0692-83D7-4EF8-B6D7-0F5D0613A593}"/>
              </a:ext>
            </a:extLst>
          </p:cNvPr>
          <p:cNvSpPr txBox="1"/>
          <p:nvPr/>
        </p:nvSpPr>
        <p:spPr>
          <a:xfrm>
            <a:off x="203812" y="4689902"/>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E35253-82F9-421D-BFD2-7EF4D1842F17}"/>
              </a:ext>
            </a:extLst>
          </p:cNvPr>
          <p:cNvSpPr txBox="1"/>
          <p:nvPr/>
        </p:nvSpPr>
        <p:spPr>
          <a:xfrm>
            <a:off x="4340646" y="4718474"/>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BA99CB7-9ACD-4355-BEF2-AF0C42860F25}"/>
              </a:ext>
            </a:extLst>
          </p:cNvPr>
          <p:cNvSpPr txBox="1"/>
          <p:nvPr/>
        </p:nvSpPr>
        <p:spPr>
          <a:xfrm>
            <a:off x="2357083" y="5413636"/>
            <a:ext cx="5463801" cy="461665"/>
          </a:xfrm>
          <a:prstGeom prst="rect">
            <a:avLst/>
          </a:prstGeom>
          <a:solidFill>
            <a:schemeClr val="bg1"/>
          </a:solidFill>
        </p:spPr>
        <p:txBody>
          <a:bodyPr wrap="square">
            <a:spAutoFit/>
          </a:bodyPr>
          <a:lstStyle/>
          <a:p>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antécédents d’IM</a:t>
            </a:r>
            <a:r>
              <a:rPr lang="fr-FR" sz="1200" dirty="0">
                <a:latin typeface="Arial Narrow" panose="020B0606020202030204" pitchFamily="34" charset="0"/>
                <a:ea typeface="Calibri" panose="020F0502020204030204" pitchFamily="34" charset="0"/>
                <a:cs typeface="Calibri" panose="020F0502020204030204" pitchFamily="34" charset="0"/>
              </a:rPr>
              <a:t>		    </a:t>
            </a:r>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pas d'infarctus antérieur</a:t>
            </a:r>
          </a:p>
          <a:p>
            <a:r>
              <a:rPr lang="fr-FR" sz="1200" dirty="0">
                <a:effectLst/>
                <a:latin typeface="Arial Narrow" panose="020B0606020202030204" pitchFamily="34" charset="0"/>
                <a:ea typeface="Calibri" panose="020F0502020204030204" pitchFamily="34" charset="0"/>
                <a:cs typeface="Calibri" panose="020F0502020204030204" pitchFamily="34" charset="0"/>
              </a:rPr>
              <a:t>Placebo et IM antérieur                                Placebo et aucun infarctus antérieur</a:t>
            </a:r>
          </a:p>
        </p:txBody>
      </p:sp>
    </p:spTree>
    <p:extLst>
      <p:ext uri="{BB962C8B-B14F-4D97-AF65-F5344CB8AC3E}">
        <p14:creationId xmlns:p14="http://schemas.microsoft.com/office/powerpoint/2010/main" val="3717538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883" y="871383"/>
            <a:ext cx="4275540" cy="6157379"/>
          </a:xfrm>
          <a:prstGeom prst="rect">
            <a:avLst/>
          </a:prstGeom>
        </p:spPr>
      </p:pic>
      <p:sp>
        <p:nvSpPr>
          <p:cNvPr id="9" name="Rectangle 8">
            <a:extLst>
              <a:ext uri="{FF2B5EF4-FFF2-40B4-BE49-F238E27FC236}">
                <a16:creationId xmlns:a16="http://schemas.microsoft.com/office/drawing/2014/main" id="{D6436FED-AA0E-4179-A7B7-344552C52200}"/>
              </a:ext>
            </a:extLst>
          </p:cNvPr>
          <p:cNvSpPr/>
          <p:nvPr/>
        </p:nvSpPr>
        <p:spPr>
          <a:xfrm>
            <a:off x="3138666" y="1762889"/>
            <a:ext cx="5922837" cy="1742136"/>
          </a:xfrm>
          <a:prstGeom prst="rect">
            <a:avLst/>
          </a:prstGeom>
          <a:solidFill>
            <a:srgbClr val="E4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Vous avez ajouté un inhibiteur de la PCSK9</a:t>
            </a:r>
          </a:p>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Soulignez à nouveau les avantages de l'adhésion de Frank à des choix de vie sains.</a:t>
            </a:r>
          </a:p>
          <a:p>
            <a:pPr marL="342900" lvl="1" indent="-342900" defTabSz="1218987">
              <a:buClr>
                <a:srgbClr val="F68D58"/>
              </a:buClr>
              <a:buFont typeface="Wingdings" panose="05000000000000000000" pitchFamily="2" charset="2"/>
              <a:buChar char="§"/>
              <a:defRPr/>
            </a:pPr>
            <a:r>
              <a:rPr lang="fr-FR" sz="2000" dirty="0">
                <a:solidFill>
                  <a:schemeClr val="tx1"/>
                </a:solidFill>
                <a:latin typeface="Arial Narrow" panose="020B0606020202030204" pitchFamily="34" charset="0"/>
              </a:rPr>
              <a:t>Le taux de C-LDL le plus récent de Frank était de </a:t>
            </a:r>
            <a:r>
              <a:rPr lang="en-US" sz="2000" b="1" dirty="0">
                <a:solidFill>
                  <a:srgbClr val="075E77"/>
                </a:solidFill>
                <a:latin typeface="Arial Narrow" panose="020B0606020202030204" pitchFamily="34" charset="0"/>
              </a:rPr>
              <a:t>0.7 mmol/L</a:t>
            </a:r>
          </a:p>
        </p:txBody>
      </p:sp>
      <p:sp>
        <p:nvSpPr>
          <p:cNvPr id="10" name="Rectangle 9">
            <a:extLst>
              <a:ext uri="{FF2B5EF4-FFF2-40B4-BE49-F238E27FC236}">
                <a16:creationId xmlns:a16="http://schemas.microsoft.com/office/drawing/2014/main" id="{1DF01806-C162-4204-B661-BFE06AE5CDD9}"/>
              </a:ext>
            </a:extLst>
          </p:cNvPr>
          <p:cNvSpPr/>
          <p:nvPr/>
        </p:nvSpPr>
        <p:spPr>
          <a:xfrm>
            <a:off x="3147132" y="1153561"/>
            <a:ext cx="5913760" cy="683829"/>
          </a:xfrm>
          <a:prstGeom prst="rect">
            <a:avLst/>
          </a:prstGeom>
          <a:solidFill>
            <a:srgbClr val="07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buClr>
                <a:srgbClr val="F68D58"/>
              </a:buClr>
              <a:defRPr/>
            </a:pPr>
            <a:r>
              <a:rPr lang="en-US" sz="3200" b="1" dirty="0" err="1">
                <a:solidFill>
                  <a:schemeClr val="bg1"/>
                </a:solidFill>
                <a:latin typeface="Arial Narrow" panose="020B0606020202030204" pitchFamily="34" charset="0"/>
                <a:cs typeface="Arial" panose="020B0604020202020204" pitchFamily="34" charset="0"/>
              </a:rPr>
              <a:t>Visite</a:t>
            </a:r>
            <a:r>
              <a:rPr lang="en-US" sz="3200" b="1" dirty="0">
                <a:solidFill>
                  <a:schemeClr val="bg1"/>
                </a:solidFill>
                <a:latin typeface="Arial Narrow" panose="020B0606020202030204" pitchFamily="34" charset="0"/>
                <a:cs typeface="Arial" panose="020B0604020202020204" pitchFamily="34" charset="0"/>
              </a:rPr>
              <a:t> de </a:t>
            </a:r>
            <a:r>
              <a:rPr lang="en-US" sz="3200" b="1" dirty="0" err="1">
                <a:solidFill>
                  <a:schemeClr val="bg1"/>
                </a:solidFill>
                <a:latin typeface="Arial Narrow" panose="020B0606020202030204" pitchFamily="34" charset="0"/>
                <a:cs typeface="Arial" panose="020B0604020202020204" pitchFamily="34" charset="0"/>
              </a:rPr>
              <a:t>suivi</a:t>
            </a:r>
            <a:r>
              <a:rPr lang="en-US" sz="3200" b="1" dirty="0">
                <a:solidFill>
                  <a:schemeClr val="bg1"/>
                </a:solidFill>
                <a:latin typeface="Arial Narrow" panose="020B0606020202030204" pitchFamily="34" charset="0"/>
                <a:cs typeface="Arial" panose="020B0604020202020204" pitchFamily="34" charset="0"/>
              </a:rPr>
              <a:t> </a:t>
            </a:r>
            <a:endPar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CD2FC6-FBD4-4E97-8043-B8EC6B6C5194}"/>
              </a:ext>
            </a:extLst>
          </p:cNvPr>
          <p:cNvSpPr/>
          <p:nvPr/>
        </p:nvSpPr>
        <p:spPr>
          <a:xfrm>
            <a:off x="6298804" y="5852160"/>
            <a:ext cx="4275539" cy="1636047"/>
          </a:xfrm>
          <a:prstGeom prst="rect">
            <a:avLst/>
          </a:prstGeom>
          <a:noFill/>
        </p:spPr>
        <p:txBody>
          <a:bodyPr wrap="square" lIns="0" rIns="0" anchor="ctr">
            <a:noAutofit/>
          </a:bodyPr>
          <a:lstStyle/>
          <a:p>
            <a:pPr marL="0" marR="0" lvl="0" indent="0" algn="l" defTabSz="914400" rtl="0" eaLnBrk="1" fontAlgn="auto" latinLnBrk="0" hangingPunct="1">
              <a:lnSpc>
                <a:spcPct val="95000"/>
              </a:lnSpc>
              <a:spcBef>
                <a:spcPts val="0"/>
              </a:spcBef>
              <a:spcAft>
                <a:spcPts val="300"/>
              </a:spcAft>
              <a:buClrTx/>
              <a:buSzTx/>
              <a:buFontTx/>
              <a:buNone/>
              <a:tabLst/>
              <a:defRPr/>
            </a:pPr>
            <a:r>
              <a:rPr kumimoji="0" lang="fr-FR" sz="12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RAR : Réduction du risque absolu</a:t>
            </a: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66B114F-EDF9-429D-9DC5-8D9828A3844D}"/>
              </a:ext>
            </a:extLst>
          </p:cNvPr>
          <p:cNvSpPr txBox="1"/>
          <p:nvPr/>
        </p:nvSpPr>
        <p:spPr>
          <a:xfrm>
            <a:off x="3178910" y="3362725"/>
            <a:ext cx="5881982" cy="2985433"/>
          </a:xfrm>
          <a:prstGeom prst="rect">
            <a:avLst/>
          </a:prstGeom>
          <a:noFill/>
        </p:spPr>
        <p:txBody>
          <a:bodyPr wrap="square">
            <a:spAutoFit/>
          </a:bodyPr>
          <a:lstStyle/>
          <a:p>
            <a:pPr marL="342900" indent="-342900" defTabSz="1218987">
              <a:buFont typeface="Wingdings" panose="05000000000000000000" pitchFamily="2" charset="2"/>
              <a:buChar char="§"/>
            </a:pPr>
            <a:endParaRPr lang="en-US" sz="1600" dirty="0">
              <a:solidFill>
                <a:schemeClr val="tx1">
                  <a:lumMod val="65000"/>
                  <a:lumOff val="35000"/>
                </a:schemeClr>
              </a:solidFill>
              <a:latin typeface="Arial Narrow" panose="020B0606020202030204" pitchFamily="34" charset="0"/>
            </a:endParaRP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infarctus récent ont un risque plus élevé d'événements CV et présentent des RAR plus importants avec les inhibiteurs de PCSK9 que ceux ayant subi un infarctus plus ancien.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IM récent ont un risque de base plus élevé et présentent une réduction du risque relatif similaire avec les inhibiteurs de PCSK9.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Ces résultats soutiennent le concept général de l'étude 2021. </a:t>
            </a:r>
            <a:r>
              <a:rPr lang="fr-FR" sz="1600" dirty="0" err="1">
                <a:solidFill>
                  <a:schemeClr val="tx1">
                    <a:lumMod val="65000"/>
                    <a:lumOff val="35000"/>
                  </a:schemeClr>
                </a:solidFill>
                <a:latin typeface="Arial Narrow" panose="020B0606020202030204" pitchFamily="34" charset="0"/>
              </a:rPr>
              <a:t>Dyslipidemia</a:t>
            </a:r>
            <a:r>
              <a:rPr lang="fr-FR" sz="1600" dirty="0">
                <a:solidFill>
                  <a:schemeClr val="tx1">
                    <a:lumMod val="65000"/>
                    <a:lumOff val="35000"/>
                  </a:schemeClr>
                </a:solidFill>
                <a:latin typeface="Arial Narrow" panose="020B0606020202030204" pitchFamily="34" charset="0"/>
              </a:rPr>
              <a:t> Guidelines de réduire de manière agressive les taux de LDL-C chez les patients à très haut risque, comme ceux ayant subi un IM récent.</a:t>
            </a:r>
          </a:p>
          <a:p>
            <a:pPr algn="ctr" defTabSz="1218987"/>
            <a:endParaRPr lang="en-US" sz="12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915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21135"/>
            <a:ext cx="9068683"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secondaire</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Nouveaux points importants à retenir des lignes directrices de 2021</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139869"/>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Le seuil de C-LDL de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pour l'intensification du traitement hypolipidémiant avec des médicaments non statiques en prévention secondaire est souligné.</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Chez les patients à très haut risque avec un C-LDL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l'intensification avec l'inhibiteur de PCSK9 est particulièrement recommandée avec ou sans </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Le tableau 3 </a:t>
            </a:r>
            <a:r>
              <a:rPr lang="fr-FR" sz="1600" b="1" dirty="0">
                <a:solidFill>
                  <a:prstClr val="black"/>
                </a:solidFill>
                <a:latin typeface="Arial Narrow" panose="020B0606020202030204" pitchFamily="34" charset="0"/>
              </a:rPr>
              <a:t>(Patients en prévention secondaire qui tirent le plus grand bénéfice de l'intensification du traitement par statine avec l'ajout d'un inhibiteur de PCSK9) </a:t>
            </a:r>
            <a:r>
              <a:rPr lang="fr-FR" b="1" dirty="0">
                <a:solidFill>
                  <a:prstClr val="black"/>
                </a:solidFill>
                <a:latin typeface="Arial Narrow" panose="020B0606020202030204" pitchFamily="34" charset="0"/>
              </a:rPr>
              <a:t>des lignes directrices donne des précisions sur les groupes de patients à très haut risque.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Pour les autres patients atteints de MVAS, l'</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est recommandé en premier lieu, sauf si le patient présente un C-LDL &gt; 2,2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auquel cas "il peut être préférable d'envisager un PCSK9i en deuxième intention" (c'est-à-dire après une statine).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Un traitement hypolipidémiant supplémentaire à base d'</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et de PCSK9i peut également être envisagé pour les patients atteints de MVAS ayant un C-LDL &lt;1,8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 en particulier pour les patients considérés comme présentant un risque élevé d'événements récurrents de MVAS.</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Il n'y a pas de risque lorsque le taux de C-LDL est très bas et il n'est donc pas nécessaire de </a:t>
            </a:r>
            <a:r>
              <a:rPr lang="fr-FR" b="1" dirty="0" err="1">
                <a:solidFill>
                  <a:prstClr val="black"/>
                </a:solidFill>
                <a:latin typeface="Arial Narrow" panose="020B0606020202030204" pitchFamily="34" charset="0"/>
              </a:rPr>
              <a:t>désintensifier</a:t>
            </a:r>
            <a:r>
              <a:rPr lang="fr-FR" b="1" dirty="0">
                <a:solidFill>
                  <a:prstClr val="black"/>
                </a:solidFill>
                <a:latin typeface="Arial Narrow" panose="020B0606020202030204" pitchFamily="34" charset="0"/>
              </a:rPr>
              <a:t> le traitement hypolipidémiant (un faible taux de C-LDL est sans danger)</a:t>
            </a:r>
            <a:endParaRPr lang="en-US" b="1" dirty="0">
              <a:latin typeface="Arial Narrow" panose="020B0606020202030204" pitchFamily="34" charset="0"/>
            </a:endParaRPr>
          </a:p>
        </p:txBody>
      </p:sp>
    </p:spTree>
    <p:extLst>
      <p:ext uri="{BB962C8B-B14F-4D97-AF65-F5344CB8AC3E}">
        <p14:creationId xmlns:p14="http://schemas.microsoft.com/office/powerpoint/2010/main" val="41151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101977"/>
            <a:ext cx="906868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Résumé du </a:t>
            </a:r>
            <a:r>
              <a:rPr kumimoji="0" lang="en-US" sz="4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programme</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447645"/>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Chez les patients à risque d'événements CV, la réduction du C-LDL reste la priorité absolue.</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 C-LDL est le facteur de risque le plus modifiable dans le risque CV, et le fait de ne pas atteindre les seuils de C-LDL recommandés par les lignes directrices est un élément clé du risque continu.</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Des seuils plus bas pour l'intensification du traitement ont maintenant été recommandés et, par conséquent, des options supplémentaires de réduction du C-LDL sont nécessaires.</a:t>
            </a:r>
          </a:p>
          <a:p>
            <a:pPr marL="342900" lvl="0" indent="-342900" defTabSz="914400" fontAlgn="base">
              <a:buClr>
                <a:srgbClr val="769CA1"/>
              </a:buClr>
              <a:buFont typeface="Wingdings" panose="05000000000000000000" pitchFamily="2" charset="2"/>
              <a:buChar cha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Les données des essais cliniques avec les inhibiteurs de PCSK9 démontrent l'efficacité et l'innocuité d'une réduction supplémentaire de 60 % du C-LDL en plus du traitement par statine ± </a:t>
            </a:r>
            <a:r>
              <a:rPr lang="fr-FR" sz="2200" b="1" dirty="0" err="1">
                <a:solidFill>
                  <a:prstClr val="black"/>
                </a:solidFill>
                <a:latin typeface="Arial Narrow" panose="020B0606020202030204" pitchFamily="34" charset="0"/>
              </a:rPr>
              <a:t>ézétimibe</a:t>
            </a:r>
            <a:r>
              <a:rPr lang="fr-FR" sz="2200" b="1" dirty="0">
                <a:solidFill>
                  <a:prstClr val="black"/>
                </a:solidFill>
                <a:latin typeface="Arial Narrow" panose="020B0606020202030204" pitchFamily="34" charset="0"/>
              </a:rPr>
              <a:t>, ce qui entraîne une réduction supplémentaire de la MACE.</a:t>
            </a:r>
          </a:p>
          <a:p>
            <a:pPr defTabSz="914400" fontAlgn="base">
              <a:buClr>
                <a:srgbClr val="769CA1"/>
              </a:buClr>
              <a:defRPr/>
            </a:pPr>
            <a:endParaRPr lang="en-US" b="1" dirty="0">
              <a:latin typeface="Arial Narrow" panose="020B0606020202030204" pitchFamily="34" charset="0"/>
            </a:endParaRPr>
          </a:p>
        </p:txBody>
      </p:sp>
    </p:spTree>
    <p:extLst>
      <p:ext uri="{BB962C8B-B14F-4D97-AF65-F5344CB8AC3E}">
        <p14:creationId xmlns:p14="http://schemas.microsoft.com/office/powerpoint/2010/main" val="19953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226101"/>
            <a:ext cx="9144000" cy="646331"/>
          </a:xfrm>
          <a:prstGeom prst="rect">
            <a:avLst/>
          </a:prstGeom>
          <a:noFill/>
        </p:spPr>
        <p:txBody>
          <a:bodyPr wrap="square" rtlCol="0" anchor="ctr">
            <a:spAutoFit/>
          </a:bodyPr>
          <a:lstStyle/>
          <a:p>
            <a:pPr marL="457200" marR="0" lvl="1"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QUESTIONS ET RÉPONSES ET DISCUSSION</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Tree>
    <p:extLst>
      <p:ext uri="{BB962C8B-B14F-4D97-AF65-F5344CB8AC3E}">
        <p14:creationId xmlns:p14="http://schemas.microsoft.com/office/powerpoint/2010/main" val="324210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lvl="0" algn="ctr" defTabSz="342991">
              <a:defRPr/>
            </a:pPr>
            <a:r>
              <a:rPr lang="fr-BE" sz="4000" b="1" dirty="0">
                <a:solidFill>
                  <a:schemeClr val="bg1"/>
                </a:solidFill>
                <a:latin typeface="Arial Narrow" panose="020B0606020202030204" pitchFamily="34" charset="0"/>
              </a:rPr>
              <a:t>Développement du programme</a:t>
            </a:r>
            <a:endParaRPr lang="fr-CH" sz="4000" b="1" dirty="0">
              <a:solidFill>
                <a:schemeClr val="bg1"/>
              </a:solidFill>
              <a:latin typeface="Arial Narrow" panose="020B0606020202030204" pitchFamily="34" charset="0"/>
            </a:endParaRP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spcAft>
                <a:spcPts val="0"/>
              </a:spcAft>
              <a:buClr>
                <a:srgbClr val="ED7D31"/>
              </a:buClr>
              <a:buSzTx/>
              <a:tabLst/>
              <a:defRPr/>
            </a:pP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
        <p:nvSpPr>
          <p:cNvPr id="14" name="Content Placeholder 2">
            <a:extLst>
              <a:ext uri="{FF2B5EF4-FFF2-40B4-BE49-F238E27FC236}">
                <a16:creationId xmlns:a16="http://schemas.microsoft.com/office/drawing/2014/main" id="{9B1BB54E-39D7-4198-8255-9D323DE2C2C5}"/>
              </a:ext>
            </a:extLst>
          </p:cNvPr>
          <p:cNvSpPr txBox="1">
            <a:spLocks/>
          </p:cNvSpPr>
          <p:nvPr/>
        </p:nvSpPr>
        <p:spPr>
          <a:xfrm>
            <a:off x="-18799" y="1713174"/>
            <a:ext cx="9162796" cy="1436297"/>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900" b="1" kern="0" dirty="0">
                <a:latin typeface="Arial Narrow" pitchFamily="34" charset="0"/>
                <a:sym typeface="Arial Narrow Bold" charset="0"/>
              </a:rPr>
              <a:t>Ce programme a été planifié par le Centre canadien de recherche en cardiologie, un </a:t>
            </a:r>
            <a:r>
              <a:rPr lang="fr-CA" altLang="en-US" sz="2900" b="1" kern="0">
                <a:latin typeface="Arial Narrow" pitchFamily="34" charset="0"/>
                <a:sym typeface="Arial Narrow Bold" charset="0"/>
              </a:rPr>
              <a:t>organisme universitaire sans </a:t>
            </a:r>
            <a:r>
              <a:rPr lang="fr-CA" altLang="en-US" sz="2900" b="1" kern="0" dirty="0">
                <a:latin typeface="Arial Narrow" pitchFamily="34" charset="0"/>
                <a:sym typeface="Arial Narrow Bold" charset="0"/>
              </a:rPr>
              <a:t>but lucratif, afin d’assurer l’intégrité scientifique, l’objectivité et la modération.</a:t>
            </a:r>
            <a:endParaRPr lang="fr-CA" sz="2900" dirty="0">
              <a:latin typeface="Arial Narrow" pitchFamily="34" charset="0"/>
            </a:endParaRPr>
          </a:p>
          <a:p>
            <a:pPr marL="228600" lvl="0" indent="-228600">
              <a:lnSpc>
                <a:spcPct val="100000"/>
              </a:lnSpc>
            </a:pPr>
            <a:r>
              <a:rPr lang="en-CA" sz="2800" b="1" dirty="0">
                <a:solidFill>
                  <a:srgbClr val="000000"/>
                </a:solidFill>
                <a:latin typeface="Arial Narrow" panose="020B0606020202030204" pitchFamily="34" charset="0"/>
                <a:ea typeface="Calibri"/>
                <a:cs typeface="Lato"/>
              </a:rPr>
              <a:t> </a:t>
            </a:r>
          </a:p>
        </p:txBody>
      </p:sp>
      <p:pic>
        <p:nvPicPr>
          <p:cNvPr id="15" name="Picture 14">
            <a:extLst>
              <a:ext uri="{FF2B5EF4-FFF2-40B4-BE49-F238E27FC236}">
                <a16:creationId xmlns:a16="http://schemas.microsoft.com/office/drawing/2014/main" id="{2BB8E0C4-AD78-4125-9798-5C11F3905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816" y="3165758"/>
            <a:ext cx="3251003" cy="1794554"/>
          </a:xfrm>
          <a:prstGeom prst="rect">
            <a:avLst/>
          </a:prstGeom>
          <a:solidFill>
            <a:srgbClr val="ECECF6"/>
          </a:solidFill>
        </p:spPr>
      </p:pic>
      <p:sp>
        <p:nvSpPr>
          <p:cNvPr id="16" name="Rectangle 15">
            <a:extLst>
              <a:ext uri="{FF2B5EF4-FFF2-40B4-BE49-F238E27FC236}">
                <a16:creationId xmlns:a16="http://schemas.microsoft.com/office/drawing/2014/main" id="{990D5635-A7CF-4874-BE7C-3332FC32139C}"/>
              </a:ext>
            </a:extLst>
          </p:cNvPr>
          <p:cNvSpPr/>
          <p:nvPr/>
        </p:nvSpPr>
        <p:spPr>
          <a:xfrm>
            <a:off x="23250" y="5612248"/>
            <a:ext cx="9120747" cy="584775"/>
          </a:xfrm>
          <a:prstGeom prst="rect">
            <a:avLst/>
          </a:prstGeom>
        </p:spPr>
        <p:txBody>
          <a:bodyPr wrap="square">
            <a:spAutoFit/>
          </a:bodyPr>
          <a:lstStyle/>
          <a:p>
            <a:pPr algn="ctr"/>
            <a:r>
              <a:rPr lang="fr-BE" sz="1600" dirty="0">
                <a:latin typeface="Arial Narrow" panose="020B0606020202030204" pitchFamily="34" charset="0"/>
              </a:rPr>
              <a:t>Ce programme a bénéficié d’une subvention à l’éducation et d’un soutien non </a:t>
            </a:r>
          </a:p>
          <a:p>
            <a:pPr algn="ctr"/>
            <a:r>
              <a:rPr lang="fr-BE" sz="1600" dirty="0">
                <a:latin typeface="Arial Narrow" panose="020B0606020202030204" pitchFamily="34" charset="0"/>
              </a:rPr>
              <a:t>financier d’Amgen Canada.</a:t>
            </a:r>
          </a:p>
        </p:txBody>
      </p:sp>
    </p:spTree>
    <p:extLst>
      <p:ext uri="{BB962C8B-B14F-4D97-AF65-F5344CB8AC3E}">
        <p14:creationId xmlns:p14="http://schemas.microsoft.com/office/powerpoint/2010/main" val="1392141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400" b="1" dirty="0">
                <a:solidFill>
                  <a:srgbClr val="272C40"/>
                </a:solidFill>
                <a:latin typeface="Arial Narrow" panose="020B0606020202030204" pitchFamily="34" charset="0"/>
              </a:rPr>
              <a:t>DIAPOSITIVES DE SAUVEGARDE</a:t>
            </a:r>
            <a:endPar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43149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487202"/>
            <a:ext cx="4374457" cy="452431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test du calcium des artères coronaires est utile pour diagnostiquer une maladie coronarienne subclinique et pour prédire le risque d'événements cardiovasculaires futurs et de décès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Étant donné la valeur prédictive négative élevée du test, il peut également servir à reclasser le risque chez les patients qui ne présentent pas de facteurs de risque traditionnels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r>
              <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Avec la prise de décision partagée, des scores calciques élevés peuvent guider l'initiation d’une thérapie par statine ou aspirine</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n'est pas recommandé de répéter le test CAC</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782205" y="1487202"/>
            <a:ext cx="4203045" cy="4585871"/>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Comment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interpréter</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le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CAC</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(normal vrai) a une valeur prédictive négative chez les adultes à faible risque de 95-99% sur 2-5 ans, un taux d'événements de 1,5% sur 10 ans (pas un taux nul d'événements</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confirme la présence d'une plaque athérosclérotique et l'augmentation des scores est directement proportionnelle à l'augmentation du risque</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 associé à un risque élevé (&gt;2% de risque annuel</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Même</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si</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CAC</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0</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patients présentant des antécédents familiaux importants, des facteurs de risque mal contrôlés, une hypercholestérolémie familiale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FH</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une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élevée doivent envisager un traitement</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38386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Gráfico&#10;&#10;Descrição gerada automaticamente com confiança média">
            <a:extLst>
              <a:ext uri="{FF2B5EF4-FFF2-40B4-BE49-F238E27FC236}">
                <a16:creationId xmlns:a16="http://schemas.microsoft.com/office/drawing/2014/main" id="{7018858E-CCA0-431D-93ED-BC1655AB7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20" y="1089599"/>
            <a:ext cx="8594579" cy="4440504"/>
          </a:xfrm>
          <a:prstGeom prst="rect">
            <a:avLst/>
          </a:prstGeom>
          <a:effectLst>
            <a:outerShdw blurRad="50800" dist="38100" dir="6600000" sx="101000" sy="101000" algn="l" rotWithShape="0">
              <a:prstClr val="black">
                <a:alpha val="40000"/>
              </a:prstClr>
            </a:outerShdw>
          </a:effectLst>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91895" y="-5746"/>
            <a:ext cx="9235895" cy="9848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Impact du CAC sur la stratification du risque au-delà du FRS </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Peut reclasser le risque d'</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ASCVD</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entre 7,5 et 19,9%</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 Box 29">
            <a:extLst>
              <a:ext uri="{FF2B5EF4-FFF2-40B4-BE49-F238E27FC236}">
                <a16:creationId xmlns:a16="http://schemas.microsoft.com/office/drawing/2014/main" id="{FE5DF821-C0E0-4766-BFE3-8E91EFAA3344}"/>
              </a:ext>
            </a:extLst>
          </p:cNvPr>
          <p:cNvSpPr txBox="1">
            <a:spLocks noChangeArrowheads="1"/>
          </p:cNvSpPr>
          <p:nvPr/>
        </p:nvSpPr>
        <p:spPr bwMode="auto">
          <a:xfrm>
            <a:off x="75317" y="6417000"/>
            <a:ext cx="11099570" cy="4154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After risk discussion</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Modified from: Greenland P et al JACC 2018: 72(4): 434 - 47</a:t>
            </a:r>
          </a:p>
        </p:txBody>
      </p:sp>
      <p:sp>
        <p:nvSpPr>
          <p:cNvPr id="2" name="CaixaDeTexto 1"/>
          <p:cNvSpPr txBox="1"/>
          <p:nvPr/>
        </p:nvSpPr>
        <p:spPr>
          <a:xfrm>
            <a:off x="336820" y="1115747"/>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a:ea typeface="+mn-ea"/>
                <a:cs typeface="+mn-cs"/>
              </a:rPr>
              <a:t>Utilisation des estimations du risque </a:t>
            </a:r>
            <a:r>
              <a:rPr kumimoji="0" lang="fr-FR" sz="1200" b="1"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1" i="0" u="none" strike="noStrike" kern="1200" cap="none" spc="0" normalizeH="0" baseline="0" noProof="0" dirty="0">
                <a:ln>
                  <a:noFill/>
                </a:ln>
                <a:solidFill>
                  <a:prstClr val="white"/>
                </a:solidFill>
                <a:effectLst/>
                <a:uLnTx/>
                <a:uFillTx/>
                <a:latin typeface="Calibri"/>
                <a:ea typeface="+mn-ea"/>
                <a:cs typeface="+mn-cs"/>
              </a:rPr>
              <a:t> sur 10 ans et du score CAC (Calcium des Artères Coronaires) pour guider le traitement</a:t>
            </a:r>
          </a:p>
        </p:txBody>
      </p:sp>
      <p:sp>
        <p:nvSpPr>
          <p:cNvPr id="9" name="CaixaDeTexto 8"/>
          <p:cNvSpPr txBox="1"/>
          <p:nvPr/>
        </p:nvSpPr>
        <p:spPr>
          <a:xfrm>
            <a:off x="314787" y="1455054"/>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Estimation du risque de maladie cardiovasculaire athérosclérotique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à 10 ans du patient</a:t>
            </a:r>
          </a:p>
        </p:txBody>
      </p:sp>
      <p:sp>
        <p:nvSpPr>
          <p:cNvPr id="13" name="CaixaDeTexto 12"/>
          <p:cNvSpPr txBox="1"/>
          <p:nvPr/>
        </p:nvSpPr>
        <p:spPr>
          <a:xfrm>
            <a:off x="337165" y="2242675"/>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endParaRPr kumimoji="0" lang="fr-FR"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CaixaDeTexto 16"/>
          <p:cNvSpPr txBox="1"/>
          <p:nvPr/>
        </p:nvSpPr>
        <p:spPr>
          <a:xfrm>
            <a:off x="336820" y="2994272"/>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 CAC</a:t>
            </a:r>
          </a:p>
        </p:txBody>
      </p:sp>
      <p:sp>
        <p:nvSpPr>
          <p:cNvPr id="18" name="CaixaDeTexto 17"/>
          <p:cNvSpPr txBox="1"/>
          <p:nvPr/>
        </p:nvSpPr>
        <p:spPr>
          <a:xfrm>
            <a:off x="339226" y="4559348"/>
            <a:ext cx="308614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prstClr val="white"/>
                </a:solidFill>
                <a:effectLst/>
                <a:uLnTx/>
                <a:uFillTx/>
                <a:latin typeface="Calibri"/>
                <a:ea typeface="+mn-ea"/>
                <a:cs typeface="+mn-cs"/>
              </a:rPr>
              <a:t>Le score CAC modifie-t-il le plan de traitement </a:t>
            </a:r>
            <a:r>
              <a:rPr kumimoji="0" lang="fr-FR" sz="1500" b="1" i="0" u="none" strike="noStrike" kern="1200" cap="none" spc="0" normalizeH="0" baseline="0" noProof="0" dirty="0">
                <a:ln>
                  <a:noFill/>
                </a:ln>
                <a:solidFill>
                  <a:prstClr val="white"/>
                </a:solidFill>
                <a:effectLst/>
                <a:uLnTx/>
                <a:uFillTx/>
                <a:latin typeface="Calibri"/>
                <a:ea typeface="+mn-ea"/>
                <a:cs typeface="+mn-cs"/>
              </a:rPr>
              <a:t>?</a:t>
            </a:r>
          </a:p>
        </p:txBody>
      </p:sp>
      <p:sp>
        <p:nvSpPr>
          <p:cNvPr id="19" name="CaixaDeTexto 18"/>
          <p:cNvSpPr txBox="1"/>
          <p:nvPr/>
        </p:nvSpPr>
        <p:spPr>
          <a:xfrm>
            <a:off x="3425371" y="332583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aixaDeTexto 19"/>
          <p:cNvSpPr txBox="1"/>
          <p:nvPr/>
        </p:nvSpPr>
        <p:spPr>
          <a:xfrm>
            <a:off x="3425370"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CaixaDeTexto 20"/>
          <p:cNvSpPr txBox="1"/>
          <p:nvPr/>
        </p:nvSpPr>
        <p:spPr>
          <a:xfrm>
            <a:off x="3417314" y="378017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aixaDeTexto 21"/>
          <p:cNvSpPr txBox="1"/>
          <p:nvPr/>
        </p:nvSpPr>
        <p:spPr>
          <a:xfrm>
            <a:off x="4789714" y="3330866"/>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aixaDeTexto 22"/>
          <p:cNvSpPr txBox="1"/>
          <p:nvPr/>
        </p:nvSpPr>
        <p:spPr>
          <a:xfrm>
            <a:off x="6197599" y="3345380"/>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CaixaDeTexto 23"/>
          <p:cNvSpPr txBox="1"/>
          <p:nvPr/>
        </p:nvSpPr>
        <p:spPr>
          <a:xfrm>
            <a:off x="6154056" y="2536273"/>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CaixaDeTexto 24"/>
          <p:cNvSpPr txBox="1"/>
          <p:nvPr/>
        </p:nvSpPr>
        <p:spPr>
          <a:xfrm>
            <a:off x="7569462"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CaixaDeTexto 25"/>
          <p:cNvSpPr txBox="1"/>
          <p:nvPr/>
        </p:nvSpPr>
        <p:spPr>
          <a:xfrm>
            <a:off x="6197598" y="378017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CaixaDeTexto 26"/>
          <p:cNvSpPr txBox="1"/>
          <p:nvPr/>
        </p:nvSpPr>
        <p:spPr>
          <a:xfrm>
            <a:off x="7569462" y="332583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CaixaDeTexto 27"/>
          <p:cNvSpPr txBox="1"/>
          <p:nvPr/>
        </p:nvSpPr>
        <p:spPr>
          <a:xfrm>
            <a:off x="7576980" y="377459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aixaDeTexto 28"/>
          <p:cNvSpPr txBox="1"/>
          <p:nvPr/>
        </p:nvSpPr>
        <p:spPr>
          <a:xfrm>
            <a:off x="4789714" y="2534737"/>
            <a:ext cx="1364343"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Calibri"/>
                <a:ea typeface="+mn-ea"/>
                <a:cs typeface="+mn-cs"/>
              </a:rPr>
              <a:t>Envisager statine dans certains groupes</a:t>
            </a:r>
            <a:r>
              <a:rPr kumimoji="0" lang="fr-FR" sz="1100" b="0" i="0" u="none" strike="noStrike" kern="1200" cap="none" spc="0" normalizeH="0" baseline="0" noProof="0" dirty="0">
                <a:ln>
                  <a:noFill/>
                </a:ln>
                <a:solidFill>
                  <a:prstClr val="black"/>
                </a:solidFill>
                <a:effectLst/>
                <a:uLnTx/>
                <a:uFillTx/>
                <a:latin typeface="Calibri"/>
                <a:ea typeface="+mn-ea"/>
                <a:cs typeface="+mn-cs"/>
              </a:rPr>
              <a:t>*</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CaixaDeTexto 29"/>
          <p:cNvSpPr txBox="1"/>
          <p:nvPr/>
        </p:nvSpPr>
        <p:spPr>
          <a:xfrm>
            <a:off x="4841312" y="3782586"/>
            <a:ext cx="1364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50" b="0" i="0" u="none" strike="noStrike" kern="1200" cap="none" spc="0" normalizeH="0" baseline="0" noProof="0" dirty="0">
                <a:ln>
                  <a:noFill/>
                </a:ln>
                <a:solidFill>
                  <a:prstClr val="black"/>
                </a:solidFill>
                <a:effectLst/>
                <a:uLnTx/>
                <a:uFillTx/>
                <a:latin typeface="Calibri"/>
                <a:ea typeface="+mn-ea"/>
                <a:cs typeface="+mn-cs"/>
              </a:rPr>
              <a:t>Envisager une statine</a:t>
            </a:r>
            <a:endParaRPr kumimoji="0" lang="fr-FR" sz="115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aixaDeTexto 30"/>
          <p:cNvSpPr txBox="1"/>
          <p:nvPr/>
        </p:nvSpPr>
        <p:spPr>
          <a:xfrm>
            <a:off x="339226" y="3395990"/>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CaixaDeTexto 31"/>
          <p:cNvSpPr txBox="1"/>
          <p:nvPr/>
        </p:nvSpPr>
        <p:spPr>
          <a:xfrm>
            <a:off x="347283" y="3824662"/>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&gt;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CaixaDeTexto 32"/>
          <p:cNvSpPr txBox="1"/>
          <p:nvPr/>
        </p:nvSpPr>
        <p:spPr>
          <a:xfrm>
            <a:off x="3417313" y="4773567"/>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population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4" name="CaixaDeTexto 33"/>
          <p:cNvSpPr txBox="1"/>
          <p:nvPr/>
        </p:nvSpPr>
        <p:spPr>
          <a:xfrm>
            <a:off x="7589089" y="4800773"/>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a:t>
            </a:r>
            <a:r>
              <a:rPr kumimoji="0" lang="fr-FR" sz="1200" b="0" i="0" u="none" strike="noStrike" kern="1200" cap="none" spc="0" normalizeH="0" baseline="0" noProof="0" dirty="0" err="1">
                <a:ln>
                  <a:noFill/>
                </a:ln>
                <a:solidFill>
                  <a:prstClr val="black"/>
                </a:solidFill>
                <a:effectLst/>
                <a:uLnTx/>
                <a:uFillTx/>
                <a:latin typeface="Arial Narrow" pitchFamily="34" charset="0"/>
                <a:ea typeface="+mn-ea"/>
                <a:cs typeface="+mn-cs"/>
              </a:rPr>
              <a:t>populationion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5" name="CaixaDeTexto 34"/>
          <p:cNvSpPr txBox="1"/>
          <p:nvPr/>
        </p:nvSpPr>
        <p:spPr>
          <a:xfrm>
            <a:off x="4804227" y="4799303"/>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7" name="CaixaDeTexto 36"/>
          <p:cNvSpPr txBox="1"/>
          <p:nvPr/>
        </p:nvSpPr>
        <p:spPr>
          <a:xfrm>
            <a:off x="6139541" y="4810307"/>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Tree>
    <p:extLst>
      <p:ext uri="{BB962C8B-B14F-4D97-AF65-F5344CB8AC3E}">
        <p14:creationId xmlns:p14="http://schemas.microsoft.com/office/powerpoint/2010/main" val="238900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22599" y="421368"/>
            <a:ext cx="9162798"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et la décision de traitement</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204FFB87-3C38-46EB-986C-B2B25D860503}"/>
              </a:ext>
            </a:extLst>
          </p:cNvPr>
          <p:cNvSpPr/>
          <p:nvPr/>
        </p:nvSpPr>
        <p:spPr>
          <a:xfrm>
            <a:off x="3106057" y="-100780"/>
            <a:ext cx="2917371" cy="70788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sp>
        <p:nvSpPr>
          <p:cNvPr id="13" name="TextBox 12">
            <a:extLst>
              <a:ext uri="{FF2B5EF4-FFF2-40B4-BE49-F238E27FC236}">
                <a16:creationId xmlns:a16="http://schemas.microsoft.com/office/drawing/2014/main" id="{34E85F29-91EF-4467-B1C4-DE2719F90F35}"/>
              </a:ext>
            </a:extLst>
          </p:cNvPr>
          <p:cNvSpPr txBox="1"/>
          <p:nvPr/>
        </p:nvSpPr>
        <p:spPr>
          <a:xfrm>
            <a:off x="226766" y="1142328"/>
            <a:ext cx="8699430" cy="4924425"/>
          </a:xfrm>
          <a:prstGeom prst="rect">
            <a:avLst/>
          </a:prstGeom>
          <a:noFill/>
        </p:spPr>
        <p:txBody>
          <a:bodyPr wrap="square">
            <a:spAutoFit/>
          </a:bodyPr>
          <a:lstStyle/>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les individus à haut risque ; (2) les patients recevant un traitement à la statine ; ou (3) les adultes les plus asymptomatiques et à faible risque</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p>
          <a:p>
            <a:pPr marL="0" marR="0" lvl="0" indent="0" algn="l" defTabSz="1218987" rtl="0" eaLnBrk="1" fontAlgn="auto" latinLnBrk="0" hangingPunct="1">
              <a:lnSpc>
                <a:spcPct val="100000"/>
              </a:lnSpc>
              <a:spcBef>
                <a:spcPts val="0"/>
              </a:spcBef>
              <a:spcAft>
                <a:spcPts val="0"/>
              </a:spcAft>
              <a:buClr>
                <a:srgbClr val="3C8C9C"/>
              </a:buClr>
              <a:buSzTx/>
              <a:buFontTx/>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4" name="Picture 13" descr="A white circle with text&#10;&#10;Description automatically generated with low confidence">
            <a:extLst>
              <a:ext uri="{FF2B5EF4-FFF2-40B4-BE49-F238E27FC236}">
                <a16:creationId xmlns:a16="http://schemas.microsoft.com/office/drawing/2014/main" id="{5F814A10-A98C-4354-8B63-7AABBEDEF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99" y="72258"/>
            <a:ext cx="957908" cy="957908"/>
          </a:xfrm>
          <a:prstGeom prst="rect">
            <a:avLst/>
          </a:prstGeom>
        </p:spPr>
      </p:pic>
      <p:sp>
        <p:nvSpPr>
          <p:cNvPr id="15" name="Rectangle 14">
            <a:extLst>
              <a:ext uri="{FF2B5EF4-FFF2-40B4-BE49-F238E27FC236}">
                <a16:creationId xmlns:a16="http://schemas.microsoft.com/office/drawing/2014/main" id="{9DA8ACC5-022C-40A5-A58D-48E97F9B3747}"/>
              </a:ext>
            </a:extLst>
          </p:cNvPr>
          <p:cNvSpPr/>
          <p:nvPr/>
        </p:nvSpPr>
        <p:spPr>
          <a:xfrm>
            <a:off x="235485" y="5743321"/>
            <a:ext cx="8465170" cy="52375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fr-FR"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Tests de laboratoire au Canada</a:t>
            </a:r>
            <a:endPar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marR="0" lvl="3"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Les tests CAC ne sont pas uniformément disponibles ou uniformément financés au Canada à l'heure actuelle</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16" name="Graphic 15" descr="Test tubes outline">
            <a:extLst>
              <a:ext uri="{FF2B5EF4-FFF2-40B4-BE49-F238E27FC236}">
                <a16:creationId xmlns:a16="http://schemas.microsoft.com/office/drawing/2014/main" id="{59477593-2235-440B-8D37-057701DA13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22" y="5826987"/>
            <a:ext cx="432000" cy="432000"/>
          </a:xfrm>
          <a:prstGeom prst="rect">
            <a:avLst/>
          </a:prstGeom>
        </p:spPr>
      </p:pic>
      <p:sp>
        <p:nvSpPr>
          <p:cNvPr id="17" name="Text Box 29">
            <a:extLst>
              <a:ext uri="{FF2B5EF4-FFF2-40B4-BE49-F238E27FC236}">
                <a16:creationId xmlns:a16="http://schemas.microsoft.com/office/drawing/2014/main" id="{36C5B813-6307-49A9-AEF5-2B70B86324F2}"/>
              </a:ext>
            </a:extLst>
          </p:cNvPr>
          <p:cNvSpPr txBox="1">
            <a:spLocks noChangeArrowheads="1"/>
          </p:cNvSpPr>
          <p:nvPr/>
        </p:nvSpPr>
        <p:spPr bwMode="auto">
          <a:xfrm>
            <a:off x="68816" y="6300622"/>
            <a:ext cx="8182865" cy="5539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maladie cardiovasculaire athérosclérotique ; AU, unités Agatston ; CAC, calcium des artères coronaires ; CV, cardiovasculaire ; FH, hypercholestérolémie familiale ; FRS, score de risque de Framingham ; Lp(a), lipoprotéine a ; MI, infarctus du myocarde ;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ECR, essais contrôlés randomisés</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Lignes directrices de la Société canadienne de cardiologie sur la prise en charge de la dyslipidémie pour la prévention de la maladie cardiovasculaire chez l'adulte. De: https://doi.org/10.1016/j.cjca.2021.03.016</a:t>
            </a:r>
          </a:p>
        </p:txBody>
      </p:sp>
    </p:spTree>
    <p:extLst>
      <p:ext uri="{BB962C8B-B14F-4D97-AF65-F5344CB8AC3E}">
        <p14:creationId xmlns:p14="http://schemas.microsoft.com/office/powerpoint/2010/main" val="175619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32678" y="-43910"/>
            <a:ext cx="9162798"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x </a:t>
            </a: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Seuils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Clarification de la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terminologie</a:t>
            </a:r>
            <a:endPar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6925EE2F-A71E-4D32-9EF4-97F4CF8D8F1B}"/>
              </a:ext>
            </a:extLst>
          </p:cNvPr>
          <p:cNvSpPr txBox="1"/>
          <p:nvPr/>
        </p:nvSpPr>
        <p:spPr>
          <a:xfrm>
            <a:off x="4688525" y="475240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High Quality Evidence)</a:t>
            </a:r>
            <a:endPar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90EA2F22-C193-4E60-BD53-30DAE5A7B65C}"/>
              </a:ext>
            </a:extLst>
          </p:cNvPr>
          <p:cNvSpPr txBox="1"/>
          <p:nvPr/>
        </p:nvSpPr>
        <p:spPr>
          <a:xfrm>
            <a:off x="6771440" y="476741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Expert consensus)</a:t>
            </a:r>
            <a:endParaRPr kumimoji="0" lang="en-CA" sz="7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AD204908-BA71-4188-9A85-A0857261FF83}"/>
              </a:ext>
            </a:extLst>
          </p:cNvPr>
          <p:cNvSpPr/>
          <p:nvPr/>
        </p:nvSpPr>
        <p:spPr>
          <a:xfrm>
            <a:off x="160711" y="1937984"/>
            <a:ext cx="4400035" cy="815503"/>
          </a:xfrm>
          <a:prstGeom prst="rect">
            <a:avLst/>
          </a:prstGeom>
          <a:solidFill>
            <a:srgbClr val="4D99A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CIBLES</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3E408D15-B46E-4A21-B8E1-1E9CFD4216FE}"/>
              </a:ext>
            </a:extLst>
          </p:cNvPr>
          <p:cNvSpPr/>
          <p:nvPr/>
        </p:nvSpPr>
        <p:spPr>
          <a:xfrm>
            <a:off x="160710" y="2718098"/>
            <a:ext cx="4400035" cy="2768302"/>
          </a:xfrm>
          <a:prstGeom prst="rect">
            <a:avLst/>
          </a:prstGeom>
          <a:solidFill>
            <a:srgbClr val="B1D9E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pour la réduction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en réponse à un traitement sont définis par des réponses en pourcentage</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9BF0E40B-C9DA-4AFD-A6B4-3BFFDFECC70C}"/>
              </a:ext>
            </a:extLst>
          </p:cNvPr>
          <p:cNvSpPr/>
          <p:nvPr/>
        </p:nvSpPr>
        <p:spPr>
          <a:xfrm>
            <a:off x="4701711" y="1925633"/>
            <a:ext cx="4400035" cy="815503"/>
          </a:xfrm>
          <a:prstGeom prst="rect">
            <a:avLst/>
          </a:prstGeom>
          <a:solidFill>
            <a:srgbClr val="265A6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SEUIL</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 name="Rectangle 22">
            <a:extLst>
              <a:ext uri="{FF2B5EF4-FFF2-40B4-BE49-F238E27FC236}">
                <a16:creationId xmlns:a16="http://schemas.microsoft.com/office/drawing/2014/main" id="{24F19EB5-5205-4D3F-B122-44F6B0B11536}"/>
              </a:ext>
            </a:extLst>
          </p:cNvPr>
          <p:cNvSpPr/>
          <p:nvPr/>
        </p:nvSpPr>
        <p:spPr>
          <a:xfrm>
            <a:off x="4701710" y="2705746"/>
            <a:ext cx="4400035" cy="2780653"/>
          </a:xfrm>
          <a:prstGeom prst="rect">
            <a:avLst/>
          </a:prstGeom>
          <a:solidFill>
            <a:srgbClr val="7CC0CE"/>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Une valeur spécifique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(ou du non-</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à laquelle ou au-dessus de laquelle les cliniciens doivent envisager de commencer ou d'intensifier le traitement</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24" name="Graphic 23" descr="Bullseye with solid fill">
            <a:extLst>
              <a:ext uri="{FF2B5EF4-FFF2-40B4-BE49-F238E27FC236}">
                <a16:creationId xmlns:a16="http://schemas.microsoft.com/office/drawing/2014/main" id="{F4BD7DA7-4D83-4978-9B39-055FA5BD27F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934" y="1870841"/>
            <a:ext cx="815503" cy="815503"/>
          </a:xfrm>
          <a:prstGeom prst="rect">
            <a:avLst/>
          </a:prstGeom>
        </p:spPr>
      </p:pic>
      <p:pic>
        <p:nvPicPr>
          <p:cNvPr id="25" name="Graphic 24" descr="Medicine with solid fill">
            <a:extLst>
              <a:ext uri="{FF2B5EF4-FFF2-40B4-BE49-F238E27FC236}">
                <a16:creationId xmlns:a16="http://schemas.microsoft.com/office/drawing/2014/main" id="{F5DB591D-1ED2-4889-8DF0-E0C8245CAF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2707" y="1950454"/>
            <a:ext cx="760304" cy="760304"/>
          </a:xfrm>
          <a:prstGeom prst="rect">
            <a:avLst/>
          </a:prstGeom>
        </p:spPr>
      </p:pic>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Grundy SM, et al. J AM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2019; 73:e285-e350</a:t>
            </a:r>
          </a:p>
        </p:txBody>
      </p:sp>
    </p:spTree>
    <p:extLst>
      <p:ext uri="{BB962C8B-B14F-4D97-AF65-F5344CB8AC3E}">
        <p14:creationId xmlns:p14="http://schemas.microsoft.com/office/powerpoint/2010/main" val="27414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831272" y="171533"/>
            <a:ext cx="786938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Cibles x Seuils de Thérapie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GJ, et al. 2021 CCS </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Lignes directrices 2021 de la </a:t>
            </a:r>
            <a:r>
              <a:rPr kumimoji="0" lang="fr-FR"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SCC</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sur la prise en charge de la dyslipidémie pour la prévention de la maladie cardiovasculaire chez l'adulte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CJC. 2021;0(0). doi:10.1016/j.cjca.2021.03.016</a:t>
            </a:r>
          </a:p>
        </p:txBody>
      </p:sp>
      <p:pic>
        <p:nvPicPr>
          <p:cNvPr id="17" name="Picture 16" descr="A white circle with text&#10;&#10;Description automatically generated with low confidence">
            <a:extLst>
              <a:ext uri="{FF2B5EF4-FFF2-40B4-BE49-F238E27FC236}">
                <a16:creationId xmlns:a16="http://schemas.microsoft.com/office/drawing/2014/main" id="{87F4CDB2-3B07-4DA9-B3E6-8BDA925D7D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10" y="47876"/>
            <a:ext cx="957908" cy="957908"/>
          </a:xfrm>
          <a:prstGeom prst="rect">
            <a:avLst/>
          </a:prstGeom>
        </p:spPr>
      </p:pic>
      <p:sp>
        <p:nvSpPr>
          <p:cNvPr id="27" name="TextBox 26">
            <a:extLst>
              <a:ext uri="{FF2B5EF4-FFF2-40B4-BE49-F238E27FC236}">
                <a16:creationId xmlns:a16="http://schemas.microsoft.com/office/drawing/2014/main" id="{74DA6178-0FD8-467D-9D9E-CCD95FD293F2}"/>
              </a:ext>
            </a:extLst>
          </p:cNvPr>
          <p:cNvSpPr txBox="1"/>
          <p:nvPr/>
        </p:nvSpPr>
        <p:spPr>
          <a:xfrm>
            <a:off x="160710" y="1389403"/>
            <a:ext cx="8900794" cy="452431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identifient des seuils d'initiation d'un traitement hypolipidémiant intensifié en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directe provenant d'</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d'autres recherches) pour toutes cibles spécifiques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de l'argument souvent cité selon lequel des objectifs plutôt que des seuils entraîneraient une meilleure mise en œuvre de la thérapie hypolipidémiante intensifiée dans la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Effet négatif potentiel des cibles, car elles peuvent conduire à un ajustement de la dose et à des niveaux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plus élevés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Possibilité d'un algorithme plus compliqué dans la pratique clinique lorsque l’on poursuit des cibles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Imprécision du calcul du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pour les faibles concentrations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925051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m 10" descr="Gráfico, Gráfico de barras&#10;&#10;Descrição gerada automaticamente">
            <a:extLst>
              <a:ext uri="{FF2B5EF4-FFF2-40B4-BE49-F238E27FC236}">
                <a16:creationId xmlns:a16="http://schemas.microsoft.com/office/drawing/2014/main" id="{CE89F989-C9B9-4A4C-ABA0-BA45B29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7825"/>
            <a:ext cx="9144000" cy="356235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Efficacité de l'Evolocumab chez les patients atteints de </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CKD</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01683"/>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Chaytan DM, et al. J AM Coll Cardiol. 2019:73:2961-2970</a:t>
            </a:r>
          </a:p>
        </p:txBody>
      </p:sp>
      <p:sp>
        <p:nvSpPr>
          <p:cNvPr id="32" name="Text Box 29">
            <a:extLst>
              <a:ext uri="{FF2B5EF4-FFF2-40B4-BE49-F238E27FC236}">
                <a16:creationId xmlns:a16="http://schemas.microsoft.com/office/drawing/2014/main" id="{58294BD8-2F1C-4501-AD48-5ED1258A1680}"/>
              </a:ext>
            </a:extLst>
          </p:cNvPr>
          <p:cNvSpPr txBox="1">
            <a:spLocks noChangeArrowheads="1"/>
          </p:cNvSpPr>
          <p:nvPr/>
        </p:nvSpPr>
        <p:spPr bwMode="auto">
          <a:xfrm>
            <a:off x="199582" y="5574003"/>
            <a:ext cx="8726037" cy="253916"/>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Les taux d'événements de Kaplan-Meier à 30 mois sont indiqués en fonction du groupe de traitement, le placebo étant en gris et l'</a:t>
            </a:r>
            <a:r>
              <a:rPr kumimoji="0" lang="fr-FR" sz="1050" b="0" i="0" u="none" strike="noStrike" kern="1200" cap="none" spc="0" normalizeH="0" baseline="0" noProof="0" dirty="0" err="1">
                <a:ln>
                  <a:noFill/>
                </a:ln>
                <a:solidFill>
                  <a:prstClr val="black"/>
                </a:solidFill>
                <a:effectLst/>
                <a:uLnTx/>
                <a:uFillTx/>
                <a:latin typeface="Arial Narrow" pitchFamily="34" charset="0"/>
                <a:ea typeface="+mn-ea"/>
                <a:cs typeface="Arial" charset="0"/>
              </a:rPr>
              <a:t>evolocumab</a:t>
            </a: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 en orange</a:t>
            </a:r>
            <a:endParaRPr kumimoji="0" lang="nb-NO" sz="1050" b="0" i="0" u="none" strike="noStrike" kern="1200" cap="none" spc="0" normalizeH="0" baseline="0" noProof="0" dirty="0">
              <a:ln>
                <a:noFill/>
              </a:ln>
              <a:solidFill>
                <a:prstClr val="black"/>
              </a:solidFill>
              <a:effectLst/>
              <a:uLnTx/>
              <a:uFillTx/>
              <a:latin typeface="Arial Narrow" pitchFamily="34" charset="0"/>
              <a:ea typeface="+mn-ea"/>
              <a:cs typeface="Arial" charset="0"/>
            </a:endParaRPr>
          </a:p>
        </p:txBody>
      </p:sp>
      <p:sp>
        <p:nvSpPr>
          <p:cNvPr id="3" name="CaixaDeTexto 2"/>
          <p:cNvSpPr txBox="1"/>
          <p:nvPr/>
        </p:nvSpPr>
        <p:spPr>
          <a:xfrm rot="16200000">
            <a:off x="-695326"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13" name="CaixaDeTexto 12"/>
          <p:cNvSpPr txBox="1"/>
          <p:nvPr/>
        </p:nvSpPr>
        <p:spPr>
          <a:xfrm rot="16200000">
            <a:off x="3886199"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9" name="CaixaDeTexto 8"/>
          <p:cNvSpPr txBox="1"/>
          <p:nvPr/>
        </p:nvSpPr>
        <p:spPr>
          <a:xfrm>
            <a:off x="1296514" y="23145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5" name="CaixaDeTexto 14"/>
          <p:cNvSpPr txBox="1"/>
          <p:nvPr/>
        </p:nvSpPr>
        <p:spPr>
          <a:xfrm>
            <a:off x="2420464"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- 1,8%</a:t>
            </a:r>
          </a:p>
        </p:txBody>
      </p:sp>
      <p:sp>
        <p:nvSpPr>
          <p:cNvPr id="16" name="CaixaDeTexto 15"/>
          <p:cNvSpPr txBox="1"/>
          <p:nvPr/>
        </p:nvSpPr>
        <p:spPr>
          <a:xfrm>
            <a:off x="3496789"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2,2%</a:t>
            </a:r>
          </a:p>
        </p:txBody>
      </p:sp>
      <p:sp>
        <p:nvSpPr>
          <p:cNvPr id="17" name="CaixaDeTexto 16"/>
          <p:cNvSpPr txBox="1"/>
          <p:nvPr/>
        </p:nvSpPr>
        <p:spPr>
          <a:xfrm>
            <a:off x="5907698" y="23423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- 2,5%</a:t>
            </a:r>
          </a:p>
        </p:txBody>
      </p:sp>
      <p:sp>
        <p:nvSpPr>
          <p:cNvPr id="18" name="CaixaDeTexto 17"/>
          <p:cNvSpPr txBox="1"/>
          <p:nvPr/>
        </p:nvSpPr>
        <p:spPr>
          <a:xfrm>
            <a:off x="7031648"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9" name="CaixaDeTexto 18"/>
          <p:cNvSpPr txBox="1"/>
          <p:nvPr/>
        </p:nvSpPr>
        <p:spPr>
          <a:xfrm>
            <a:off x="8107973"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1,7%</a:t>
            </a:r>
          </a:p>
        </p:txBody>
      </p:sp>
      <p:sp>
        <p:nvSpPr>
          <p:cNvPr id="20" name="CaixaDeTexto 19"/>
          <p:cNvSpPr txBox="1"/>
          <p:nvPr/>
        </p:nvSpPr>
        <p:spPr>
          <a:xfrm>
            <a:off x="199582" y="4348582"/>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2" name="CaixaDeTexto 21"/>
          <p:cNvSpPr txBox="1"/>
          <p:nvPr/>
        </p:nvSpPr>
        <p:spPr>
          <a:xfrm>
            <a:off x="4786868" y="4331705"/>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3" name="CaixaDeTexto 22"/>
          <p:cNvSpPr txBox="1"/>
          <p:nvPr/>
        </p:nvSpPr>
        <p:spPr>
          <a:xfrm>
            <a:off x="1143001" y="4512207"/>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6" name="CaixaDeTexto 25"/>
          <p:cNvSpPr txBox="1"/>
          <p:nvPr/>
        </p:nvSpPr>
        <p:spPr>
          <a:xfrm>
            <a:off x="2219325" y="4528614"/>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27" name="CaixaDeTexto 26"/>
          <p:cNvSpPr txBox="1"/>
          <p:nvPr/>
        </p:nvSpPr>
        <p:spPr>
          <a:xfrm>
            <a:off x="3333749" y="4520032"/>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
        <p:nvSpPr>
          <p:cNvPr id="28" name="CaixaDeTexto 27"/>
          <p:cNvSpPr txBox="1"/>
          <p:nvPr/>
        </p:nvSpPr>
        <p:spPr>
          <a:xfrm>
            <a:off x="5764266" y="4497252"/>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9" name="CaixaDeTexto 28"/>
          <p:cNvSpPr txBox="1"/>
          <p:nvPr/>
        </p:nvSpPr>
        <p:spPr>
          <a:xfrm>
            <a:off x="6840590" y="4513659"/>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30" name="CaixaDeTexto 29"/>
          <p:cNvSpPr txBox="1"/>
          <p:nvPr/>
        </p:nvSpPr>
        <p:spPr>
          <a:xfrm>
            <a:off x="7935964" y="4524127"/>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Tree>
    <p:extLst>
      <p:ext uri="{BB962C8B-B14F-4D97-AF65-F5344CB8AC3E}">
        <p14:creationId xmlns:p14="http://schemas.microsoft.com/office/powerpoint/2010/main" val="288174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0C8D54-A336-42B8-9DC8-25AF0D2C3E23}"/>
              </a:ext>
            </a:extLst>
          </p:cNvPr>
          <p:cNvSpPr/>
          <p:nvPr/>
        </p:nvSpPr>
        <p:spPr>
          <a:xfrm>
            <a:off x="-1584" y="977499"/>
            <a:ext cx="9180000"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7681FDF-D280-46BC-9855-355CC45A87E6}"/>
              </a:ext>
            </a:extLst>
          </p:cNvPr>
          <p:cNvSpPr/>
          <p:nvPr/>
        </p:nvSpPr>
        <p:spPr>
          <a:xfrm>
            <a:off x="0" y="0"/>
            <a:ext cx="2424752" cy="685800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5" descr="CHRC logo_with text.psd">
            <a:extLst>
              <a:ext uri="{FF2B5EF4-FFF2-40B4-BE49-F238E27FC236}">
                <a16:creationId xmlns:a16="http://schemas.microsoft.com/office/drawing/2014/main" id="{950B45D4-83D4-46EC-91E5-3CB6E5A756C5}"/>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43068" y="5440744"/>
            <a:ext cx="1376549" cy="87951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664A0B2-F153-473A-95AC-A65B67B840BF}"/>
              </a:ext>
            </a:extLst>
          </p:cNvPr>
          <p:cNvSpPr txBox="1"/>
          <p:nvPr/>
        </p:nvSpPr>
        <p:spPr>
          <a:xfrm>
            <a:off x="2522141" y="104029"/>
            <a:ext cx="8659905" cy="769441"/>
          </a:xfrm>
          <a:prstGeom prst="rect">
            <a:avLst/>
          </a:prstGeom>
          <a:noFill/>
        </p:spPr>
        <p:txBody>
          <a:bodyPr wrap="square" rtlCol="0">
            <a:spAutoFit/>
          </a:bodyPr>
          <a:lstStyle/>
          <a:p>
            <a:pPr lvl="0"/>
            <a:r>
              <a:rPr lang="en-CA" sz="4400" b="1" dirty="0" err="1">
                <a:solidFill>
                  <a:schemeClr val="tx1">
                    <a:lumMod val="75000"/>
                    <a:lumOff val="25000"/>
                  </a:schemeClr>
                </a:solidFill>
                <a:latin typeface="Arial Narrow" panose="020B0606020202030204" pitchFamily="34" charset="0"/>
              </a:rPr>
              <a:t>Objectifs</a:t>
            </a:r>
            <a:r>
              <a:rPr lang="en-CA" sz="4400" b="1" dirty="0">
                <a:solidFill>
                  <a:schemeClr val="tx1">
                    <a:lumMod val="75000"/>
                    <a:lumOff val="25000"/>
                  </a:schemeClr>
                </a:solidFill>
                <a:latin typeface="Arial Narrow" panose="020B0606020202030204" pitchFamily="34" charset="0"/>
              </a:rPr>
              <a:t> </a:t>
            </a:r>
            <a:r>
              <a:rPr lang="en-CA" sz="4400" b="1" dirty="0" err="1">
                <a:solidFill>
                  <a:schemeClr val="tx1">
                    <a:lumMod val="75000"/>
                    <a:lumOff val="25000"/>
                  </a:schemeClr>
                </a:solidFill>
                <a:latin typeface="Arial Narrow" panose="020B0606020202030204" pitchFamily="34" charset="0"/>
              </a:rPr>
              <a:t>d’apprentissage</a:t>
            </a:r>
            <a:endParaRPr lang="en-CA" sz="4400" b="1" dirty="0">
              <a:solidFill>
                <a:schemeClr val="tx1">
                  <a:lumMod val="75000"/>
                  <a:lumOff val="25000"/>
                </a:schemeClr>
              </a:solidFill>
              <a:latin typeface="Arial Narrow" panose="020B0606020202030204" pitchFamily="34" charset="0"/>
            </a:endParaRPr>
          </a:p>
        </p:txBody>
      </p:sp>
      <p:sp>
        <p:nvSpPr>
          <p:cNvPr id="18" name="Rectangle 17">
            <a:extLst>
              <a:ext uri="{FF2B5EF4-FFF2-40B4-BE49-F238E27FC236}">
                <a16:creationId xmlns:a16="http://schemas.microsoft.com/office/drawing/2014/main" id="{CADEA06E-DDEC-40C6-B9A7-8A3BB6B729D5}"/>
              </a:ext>
            </a:extLst>
          </p:cNvPr>
          <p:cNvSpPr/>
          <p:nvPr/>
        </p:nvSpPr>
        <p:spPr>
          <a:xfrm>
            <a:off x="3628766" y="2494635"/>
            <a:ext cx="5651712"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Expliquer les principales mises à jour des Lignes directrices 2021 de la SCC sur la dyslipidémie pour la prévention primaire et secondaire</a:t>
            </a:r>
            <a:r>
              <a:rPr lang="en-US" b="1" kern="0" dirty="0">
                <a:solidFill>
                  <a:srgbClr val="000000">
                    <a:lumMod val="95000"/>
                    <a:lumOff val="5000"/>
                  </a:srgbClr>
                </a:solidFill>
                <a:latin typeface="Arial Narrow" panose="020B0606020202030204" pitchFamily="34" charset="0"/>
                <a:cs typeface="Arial" pitchFamily="34" charset="0"/>
              </a:rPr>
              <a:t>	</a:t>
            </a:r>
          </a:p>
        </p:txBody>
      </p:sp>
      <p:sp>
        <p:nvSpPr>
          <p:cNvPr id="19" name="TextBox 18">
            <a:extLst>
              <a:ext uri="{FF2B5EF4-FFF2-40B4-BE49-F238E27FC236}">
                <a16:creationId xmlns:a16="http://schemas.microsoft.com/office/drawing/2014/main" id="{3F306C01-F401-40B8-9BFE-86C5008F7C11}"/>
              </a:ext>
            </a:extLst>
          </p:cNvPr>
          <p:cNvSpPr txBox="1"/>
          <p:nvPr/>
        </p:nvSpPr>
        <p:spPr>
          <a:xfrm>
            <a:off x="2827212" y="2562413"/>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01</a:t>
            </a:r>
          </a:p>
        </p:txBody>
      </p:sp>
      <p:sp>
        <p:nvSpPr>
          <p:cNvPr id="20" name="TextBox 19">
            <a:extLst>
              <a:ext uri="{FF2B5EF4-FFF2-40B4-BE49-F238E27FC236}">
                <a16:creationId xmlns:a16="http://schemas.microsoft.com/office/drawing/2014/main" id="{D333FFF1-142D-4FB5-A297-64DDD8055AC4}"/>
              </a:ext>
            </a:extLst>
          </p:cNvPr>
          <p:cNvSpPr txBox="1"/>
          <p:nvPr/>
        </p:nvSpPr>
        <p:spPr>
          <a:xfrm>
            <a:off x="2827212" y="3591616"/>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02</a:t>
            </a:r>
          </a:p>
        </p:txBody>
      </p:sp>
      <p:sp>
        <p:nvSpPr>
          <p:cNvPr id="21" name="TextBox 20">
            <a:extLst>
              <a:ext uri="{FF2B5EF4-FFF2-40B4-BE49-F238E27FC236}">
                <a16:creationId xmlns:a16="http://schemas.microsoft.com/office/drawing/2014/main" id="{763B30B0-B23F-46AD-89A0-58FBE56AD665}"/>
              </a:ext>
            </a:extLst>
          </p:cNvPr>
          <p:cNvSpPr txBox="1"/>
          <p:nvPr/>
        </p:nvSpPr>
        <p:spPr>
          <a:xfrm>
            <a:off x="2827212" y="4677969"/>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03</a:t>
            </a:r>
          </a:p>
        </p:txBody>
      </p:sp>
      <p:cxnSp>
        <p:nvCxnSpPr>
          <p:cNvPr id="22" name="Straight Connector 21">
            <a:extLst>
              <a:ext uri="{FF2B5EF4-FFF2-40B4-BE49-F238E27FC236}">
                <a16:creationId xmlns:a16="http://schemas.microsoft.com/office/drawing/2014/main" id="{8A76F11C-65CA-4B75-A1E0-224F1B67CE2B}"/>
              </a:ext>
            </a:extLst>
          </p:cNvPr>
          <p:cNvCxnSpPr/>
          <p:nvPr/>
        </p:nvCxnSpPr>
        <p:spPr>
          <a:xfrm>
            <a:off x="2690978" y="3418279"/>
            <a:ext cx="6300000" cy="0"/>
          </a:xfrm>
          <a:prstGeom prst="line">
            <a:avLst/>
          </a:prstGeom>
          <a:noFill/>
          <a:ln w="9525" cap="flat" cmpd="sng" algn="ctr">
            <a:solidFill>
              <a:srgbClr val="B8BFD0"/>
            </a:solidFill>
            <a:prstDash val="solid"/>
          </a:ln>
          <a:effectLst/>
        </p:spPr>
      </p:cxnSp>
      <p:cxnSp>
        <p:nvCxnSpPr>
          <p:cNvPr id="23" name="Straight Connector 22">
            <a:extLst>
              <a:ext uri="{FF2B5EF4-FFF2-40B4-BE49-F238E27FC236}">
                <a16:creationId xmlns:a16="http://schemas.microsoft.com/office/drawing/2014/main" id="{DE67A460-0528-42E7-8411-1459FF6E1D69}"/>
              </a:ext>
            </a:extLst>
          </p:cNvPr>
          <p:cNvCxnSpPr/>
          <p:nvPr/>
        </p:nvCxnSpPr>
        <p:spPr>
          <a:xfrm>
            <a:off x="2690978" y="4616484"/>
            <a:ext cx="6300000" cy="0"/>
          </a:xfrm>
          <a:prstGeom prst="line">
            <a:avLst/>
          </a:prstGeom>
          <a:noFill/>
          <a:ln w="9525" cap="flat" cmpd="sng" algn="ctr">
            <a:solidFill>
              <a:srgbClr val="B8BFD0"/>
            </a:solidFill>
            <a:prstDash val="solid"/>
          </a:ln>
          <a:effectLst/>
        </p:spPr>
      </p:cxnSp>
      <p:cxnSp>
        <p:nvCxnSpPr>
          <p:cNvPr id="24" name="Straight Connector 23">
            <a:extLst>
              <a:ext uri="{FF2B5EF4-FFF2-40B4-BE49-F238E27FC236}">
                <a16:creationId xmlns:a16="http://schemas.microsoft.com/office/drawing/2014/main" id="{A5601B96-E9B8-47DE-A3C4-F8B7AA9279F6}"/>
              </a:ext>
            </a:extLst>
          </p:cNvPr>
          <p:cNvCxnSpPr/>
          <p:nvPr/>
        </p:nvCxnSpPr>
        <p:spPr>
          <a:xfrm>
            <a:off x="2690978" y="5614300"/>
            <a:ext cx="6300000" cy="0"/>
          </a:xfrm>
          <a:prstGeom prst="line">
            <a:avLst/>
          </a:prstGeom>
          <a:noFill/>
          <a:ln w="9525" cap="flat" cmpd="sng" algn="ctr">
            <a:solidFill>
              <a:srgbClr val="B8BFD0"/>
            </a:solidFill>
            <a:prstDash val="solid"/>
          </a:ln>
          <a:effectLst/>
        </p:spPr>
      </p:cxnSp>
      <p:sp>
        <p:nvSpPr>
          <p:cNvPr id="25" name="Rectangle 24">
            <a:extLst>
              <a:ext uri="{FF2B5EF4-FFF2-40B4-BE49-F238E27FC236}">
                <a16:creationId xmlns:a16="http://schemas.microsoft.com/office/drawing/2014/main" id="{B912A71C-30F6-40F4-8540-0B5D87CB70EE}"/>
              </a:ext>
            </a:extLst>
          </p:cNvPr>
          <p:cNvSpPr/>
          <p:nvPr/>
        </p:nvSpPr>
        <p:spPr>
          <a:xfrm>
            <a:off x="3687906" y="3696752"/>
            <a:ext cx="5083055"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Identifier les patients qui bénéficieraient d'un traitement supplémentaire au-delà des statines pour réduire le risque CV</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26" name="Rectangle 25">
            <a:extLst>
              <a:ext uri="{FF2B5EF4-FFF2-40B4-BE49-F238E27FC236}">
                <a16:creationId xmlns:a16="http://schemas.microsoft.com/office/drawing/2014/main" id="{7FEBE2D2-638D-4D8C-B940-AADC3734E4F2}"/>
              </a:ext>
            </a:extLst>
          </p:cNvPr>
          <p:cNvSpPr/>
          <p:nvPr/>
        </p:nvSpPr>
        <p:spPr>
          <a:xfrm>
            <a:off x="3628766" y="4721038"/>
            <a:ext cx="5392404" cy="830997"/>
          </a:xfrm>
          <a:prstGeom prst="rect">
            <a:avLst/>
          </a:prstGeom>
        </p:spPr>
        <p:txBody>
          <a:bodyPr wrap="square">
            <a:spAutoFit/>
          </a:bodyPr>
          <a:lstStyle/>
          <a:p>
            <a:pPr defTabSz="1218987">
              <a:defRPr/>
            </a:pPr>
            <a:r>
              <a:rPr lang="fr-FR" sz="1600" b="1" kern="0" dirty="0">
                <a:solidFill>
                  <a:srgbClr val="000000">
                    <a:lumMod val="95000"/>
                    <a:lumOff val="5000"/>
                  </a:srgbClr>
                </a:solidFill>
                <a:latin typeface="Arial Narrow" panose="020B0606020202030204" pitchFamily="34" charset="0"/>
                <a:cs typeface="Arial" pitchFamily="34" charset="0"/>
              </a:rPr>
              <a:t>Appliquer de manière appropriée les nouvelles recommandations de la ligne directrice sur la dyslipidémie 2021 de la SCC dans la pratique clinique de routine</a:t>
            </a:r>
            <a:endParaRPr lang="en-CA" sz="1600" b="1" kern="0" dirty="0">
              <a:solidFill>
                <a:srgbClr val="000000">
                  <a:lumMod val="95000"/>
                  <a:lumOff val="5000"/>
                </a:srgbClr>
              </a:solidFill>
              <a:latin typeface="Arial Narrow" panose="020B0606020202030204" pitchFamily="34" charset="0"/>
              <a:cs typeface="Arial" pitchFamily="34" charset="0"/>
            </a:endParaRPr>
          </a:p>
        </p:txBody>
      </p:sp>
      <p:sp>
        <p:nvSpPr>
          <p:cNvPr id="27" name="Rectangle 26">
            <a:extLst>
              <a:ext uri="{FF2B5EF4-FFF2-40B4-BE49-F238E27FC236}">
                <a16:creationId xmlns:a16="http://schemas.microsoft.com/office/drawing/2014/main" id="{5EBE9A80-4EAC-4979-BFAC-448ED89A2D81}"/>
              </a:ext>
            </a:extLst>
          </p:cNvPr>
          <p:cNvSpPr/>
          <p:nvPr/>
        </p:nvSpPr>
        <p:spPr>
          <a:xfrm>
            <a:off x="2522141" y="1908141"/>
            <a:ext cx="7361663" cy="400110"/>
          </a:xfrm>
          <a:prstGeom prst="rect">
            <a:avLst/>
          </a:prstGeom>
        </p:spPr>
        <p:txBody>
          <a:bodyPr wrap="square">
            <a:spAutoFit/>
          </a:bodyPr>
          <a:lstStyle/>
          <a:p>
            <a:pPr defTabSz="1218987">
              <a:defRPr/>
            </a:pPr>
            <a:r>
              <a:rPr lang="fr-FR" sz="2000" b="1" kern="0" dirty="0">
                <a:solidFill>
                  <a:srgbClr val="3B8B9B"/>
                </a:solidFill>
                <a:latin typeface="Arial Narrow" panose="020B0606020202030204" pitchFamily="34" charset="0"/>
                <a:cs typeface="Arial" pitchFamily="34" charset="0"/>
              </a:rPr>
              <a:t>À la fin de cette activité, les participants pourront :</a:t>
            </a:r>
          </a:p>
        </p:txBody>
      </p:sp>
    </p:spTree>
    <p:extLst>
      <p:ext uri="{BB962C8B-B14F-4D97-AF65-F5344CB8AC3E}">
        <p14:creationId xmlns:p14="http://schemas.microsoft.com/office/powerpoint/2010/main" val="175643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que nous savons déjà</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centralité du cholestérol LDL-C</a:t>
            </a:r>
          </a:p>
        </p:txBody>
      </p:sp>
    </p:spTree>
    <p:extLst>
      <p:ext uri="{BB962C8B-B14F-4D97-AF65-F5344CB8AC3E}">
        <p14:creationId xmlns:p14="http://schemas.microsoft.com/office/powerpoint/2010/main" val="2732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C-LDL un facteur causal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2573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i="0" u="none" strike="noStrike" kern="1200" cap="none" spc="0" normalizeH="0" baseline="0" noProof="0" err="1">
                <a:ln>
                  <a:noFill/>
                </a:ln>
                <a:solidFill>
                  <a:prstClr val="white"/>
                </a:solidFill>
                <a:effectLst/>
                <a:uLnTx/>
                <a:uFillTx/>
                <a:latin typeface="Arial Narrow" panose="020B0606020202030204" pitchFamily="34" charset="0"/>
              </a:rPr>
              <a:t>Ference</a:t>
            </a:r>
            <a:r>
              <a:rPr kumimoji="0" lang="en-CA" sz="1000" i="0" u="none" strike="noStrike" kern="1200" cap="none" spc="0" normalizeH="0" baseline="0" noProof="0">
                <a:ln>
                  <a:noFill/>
                </a:ln>
                <a:solidFill>
                  <a:prstClr val="white"/>
                </a:solidFill>
                <a:effectLst/>
                <a:uLnTx/>
                <a:uFillTx/>
                <a:latin typeface="Arial Narrow" panose="020B0606020202030204" pitchFamily="34" charset="0"/>
              </a:rPr>
              <a:t> BA, et al. Eur Heart J. 2017;38:2459-2472</a:t>
            </a:r>
          </a:p>
        </p:txBody>
      </p:sp>
      <p:sp>
        <p:nvSpPr>
          <p:cNvPr id="28" name="Rectangle 27">
            <a:extLst>
              <a:ext uri="{FF2B5EF4-FFF2-40B4-BE49-F238E27FC236}">
                <a16:creationId xmlns:a16="http://schemas.microsoft.com/office/drawing/2014/main" id="{50A6A870-6E10-4FF3-87B2-3DD4DEB2D39C}"/>
              </a:ext>
            </a:extLst>
          </p:cNvPr>
          <p:cNvSpPr/>
          <p:nvPr/>
        </p:nvSpPr>
        <p:spPr>
          <a:xfrm>
            <a:off x="135930" y="5787199"/>
            <a:ext cx="2723823" cy="400110"/>
          </a:xfrm>
          <a:prstGeom prst="rect">
            <a:avLst/>
          </a:prstGeom>
        </p:spPr>
        <p:txBody>
          <a:bodyPr wrap="none">
            <a:spAutoFit/>
          </a:bodyPr>
          <a:lstStyle/>
          <a:p>
            <a:pPr lvl="0"/>
            <a:r>
              <a:rPr lang="fr-LU" sz="1000" b="1" dirty="0">
                <a:solidFill>
                  <a:prstClr val="black">
                    <a:lumMod val="75000"/>
                    <a:lumOff val="25000"/>
                  </a:prstClr>
                </a:solidFill>
                <a:latin typeface="Arial Narrow" panose="020B0606020202030204" pitchFamily="34" charset="0"/>
              </a:rPr>
              <a:t>MCVAS : Maladie cardiovasculaire athéroscléreuse</a:t>
            </a:r>
          </a:p>
          <a:p>
            <a:r>
              <a:rPr lang="fr-LU" sz="1000" b="1" dirty="0">
                <a:solidFill>
                  <a:schemeClr val="tx1">
                    <a:lumMod val="75000"/>
                    <a:lumOff val="25000"/>
                  </a:schemeClr>
                </a:solidFill>
                <a:latin typeface="Arial Narrow" panose="020B0606020202030204" pitchFamily="34" charset="0"/>
              </a:rPr>
              <a:t>HF : Hypercholestérolémie familiale </a:t>
            </a:r>
            <a:endParaRPr lang="fr-LU" sz="1000" b="1" dirty="0">
              <a:solidFill>
                <a:schemeClr val="tx1">
                  <a:lumMod val="75000"/>
                  <a:lumOff val="25000"/>
                </a:schemeClr>
              </a:solidFill>
            </a:endParaRPr>
          </a:p>
        </p:txBody>
      </p:sp>
      <p:pic>
        <p:nvPicPr>
          <p:cNvPr id="30" name="Picture 29">
            <a:extLst>
              <a:ext uri="{FF2B5EF4-FFF2-40B4-BE49-F238E27FC236}">
                <a16:creationId xmlns:a16="http://schemas.microsoft.com/office/drawing/2014/main" id="{C113EC7C-7F6F-4600-95ED-0EFE3ABDAF7D}"/>
              </a:ext>
            </a:extLst>
          </p:cNvPr>
          <p:cNvPicPr>
            <a:picLocks noChangeAspect="1"/>
          </p:cNvPicPr>
          <p:nvPr/>
        </p:nvPicPr>
        <p:blipFill>
          <a:blip r:embed="rId4"/>
          <a:stretch>
            <a:fillRect/>
          </a:stretch>
        </p:blipFill>
        <p:spPr>
          <a:xfrm>
            <a:off x="3559785" y="1022128"/>
            <a:ext cx="2052000" cy="2052000"/>
          </a:xfrm>
          <a:prstGeom prst="rect">
            <a:avLst/>
          </a:prstGeom>
        </p:spPr>
      </p:pic>
      <p:pic>
        <p:nvPicPr>
          <p:cNvPr id="31" name="Picture 30">
            <a:extLst>
              <a:ext uri="{FF2B5EF4-FFF2-40B4-BE49-F238E27FC236}">
                <a16:creationId xmlns:a16="http://schemas.microsoft.com/office/drawing/2014/main" id="{6977DFBA-28E5-40BD-A7EC-22F5ED213415}"/>
              </a:ext>
            </a:extLst>
          </p:cNvPr>
          <p:cNvPicPr>
            <a:picLocks noChangeAspect="1"/>
          </p:cNvPicPr>
          <p:nvPr/>
        </p:nvPicPr>
        <p:blipFill>
          <a:blip r:embed="rId5"/>
          <a:stretch>
            <a:fillRect/>
          </a:stretch>
        </p:blipFill>
        <p:spPr>
          <a:xfrm>
            <a:off x="1654745" y="1590693"/>
            <a:ext cx="2158171" cy="2158171"/>
          </a:xfrm>
          <a:prstGeom prst="rect">
            <a:avLst/>
          </a:prstGeom>
        </p:spPr>
      </p:pic>
      <p:pic>
        <p:nvPicPr>
          <p:cNvPr id="32" name="Picture 31">
            <a:extLst>
              <a:ext uri="{FF2B5EF4-FFF2-40B4-BE49-F238E27FC236}">
                <a16:creationId xmlns:a16="http://schemas.microsoft.com/office/drawing/2014/main" id="{8F039571-8223-4D88-9BA5-7429112379D0}"/>
              </a:ext>
            </a:extLst>
          </p:cNvPr>
          <p:cNvPicPr>
            <a:picLocks noChangeAspect="1"/>
          </p:cNvPicPr>
          <p:nvPr/>
        </p:nvPicPr>
        <p:blipFill>
          <a:blip r:embed="rId6"/>
          <a:stretch>
            <a:fillRect/>
          </a:stretch>
        </p:blipFill>
        <p:spPr>
          <a:xfrm>
            <a:off x="1846241" y="3385850"/>
            <a:ext cx="2088000" cy="2088000"/>
          </a:xfrm>
          <a:prstGeom prst="rect">
            <a:avLst/>
          </a:prstGeom>
        </p:spPr>
      </p:pic>
      <p:pic>
        <p:nvPicPr>
          <p:cNvPr id="33" name="Picture 32">
            <a:extLst>
              <a:ext uri="{FF2B5EF4-FFF2-40B4-BE49-F238E27FC236}">
                <a16:creationId xmlns:a16="http://schemas.microsoft.com/office/drawing/2014/main" id="{E17E83CD-A875-49D3-8A13-9F0AAE52EF02}"/>
              </a:ext>
            </a:extLst>
          </p:cNvPr>
          <p:cNvPicPr>
            <a:picLocks noChangeAspect="1"/>
          </p:cNvPicPr>
          <p:nvPr/>
        </p:nvPicPr>
        <p:blipFill>
          <a:blip r:embed="rId7"/>
          <a:stretch>
            <a:fillRect/>
          </a:stretch>
        </p:blipFill>
        <p:spPr>
          <a:xfrm>
            <a:off x="3423410" y="4275742"/>
            <a:ext cx="2088000" cy="2088000"/>
          </a:xfrm>
          <a:prstGeom prst="rect">
            <a:avLst/>
          </a:prstGeom>
        </p:spPr>
      </p:pic>
      <p:pic>
        <p:nvPicPr>
          <p:cNvPr id="34" name="Picture 33">
            <a:extLst>
              <a:ext uri="{FF2B5EF4-FFF2-40B4-BE49-F238E27FC236}">
                <a16:creationId xmlns:a16="http://schemas.microsoft.com/office/drawing/2014/main" id="{145C9307-9CD8-44BF-93E1-FADFBC438725}"/>
              </a:ext>
            </a:extLst>
          </p:cNvPr>
          <p:cNvPicPr>
            <a:picLocks noChangeAspect="1"/>
          </p:cNvPicPr>
          <p:nvPr/>
        </p:nvPicPr>
        <p:blipFill>
          <a:blip r:embed="rId8"/>
          <a:stretch>
            <a:fillRect/>
          </a:stretch>
        </p:blipFill>
        <p:spPr>
          <a:xfrm>
            <a:off x="5116977" y="3750969"/>
            <a:ext cx="2088000" cy="2088000"/>
          </a:xfrm>
          <a:prstGeom prst="rect">
            <a:avLst/>
          </a:prstGeom>
        </p:spPr>
      </p:pic>
      <p:pic>
        <p:nvPicPr>
          <p:cNvPr id="35" name="Picture 34">
            <a:extLst>
              <a:ext uri="{FF2B5EF4-FFF2-40B4-BE49-F238E27FC236}">
                <a16:creationId xmlns:a16="http://schemas.microsoft.com/office/drawing/2014/main" id="{8FD3DCFA-A878-4AAB-8CD5-98881EC77484}"/>
              </a:ext>
            </a:extLst>
          </p:cNvPr>
          <p:cNvPicPr>
            <a:picLocks noChangeAspect="1"/>
          </p:cNvPicPr>
          <p:nvPr/>
        </p:nvPicPr>
        <p:blipFill>
          <a:blip r:embed="rId9"/>
          <a:stretch>
            <a:fillRect/>
          </a:stretch>
        </p:blipFill>
        <p:spPr>
          <a:xfrm>
            <a:off x="5046197" y="1978490"/>
            <a:ext cx="2158780" cy="2088000"/>
          </a:xfrm>
          <a:prstGeom prst="rect">
            <a:avLst/>
          </a:prstGeom>
        </p:spPr>
      </p:pic>
      <p:pic>
        <p:nvPicPr>
          <p:cNvPr id="37" name="Picture 36">
            <a:extLst>
              <a:ext uri="{FF2B5EF4-FFF2-40B4-BE49-F238E27FC236}">
                <a16:creationId xmlns:a16="http://schemas.microsoft.com/office/drawing/2014/main" id="{6EC634AB-F62D-4609-BC9B-769EC03F9F20}"/>
              </a:ext>
            </a:extLst>
          </p:cNvPr>
          <p:cNvPicPr>
            <a:picLocks noChangeAspect="1"/>
          </p:cNvPicPr>
          <p:nvPr/>
        </p:nvPicPr>
        <p:blipFill>
          <a:blip r:embed="rId10"/>
          <a:stretch>
            <a:fillRect/>
          </a:stretch>
        </p:blipFill>
        <p:spPr>
          <a:xfrm>
            <a:off x="3423410" y="2495958"/>
            <a:ext cx="2113666" cy="2107984"/>
          </a:xfrm>
          <a:prstGeom prst="rect">
            <a:avLst/>
          </a:prstGeom>
        </p:spPr>
      </p:pic>
    </p:spTree>
    <p:extLst>
      <p:ext uri="{BB962C8B-B14F-4D97-AF65-F5344CB8AC3E}">
        <p14:creationId xmlns:p14="http://schemas.microsoft.com/office/powerpoint/2010/main" val="14548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0-#ppt_w/2"/>
                                          </p:val>
                                        </p:tav>
                                        <p:tav tm="100000">
                                          <p:val>
                                            <p:strVal val="#ppt_x"/>
                                          </p:val>
                                        </p:tav>
                                      </p:tavLst>
                                    </p:anim>
                                    <p:anim calcmode="lin" valueType="num">
                                      <p:cBhvr additive="base">
                                        <p:cTn id="20" dur="75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750" fill="hold"/>
                                        <p:tgtEl>
                                          <p:spTgt spid="34"/>
                                        </p:tgtEl>
                                        <p:attrNameLst>
                                          <p:attrName>ppt_x</p:attrName>
                                        </p:attrNameLst>
                                      </p:cBhvr>
                                      <p:tavLst>
                                        <p:tav tm="0">
                                          <p:val>
                                            <p:strVal val="1+#ppt_w/2"/>
                                          </p:val>
                                        </p:tav>
                                        <p:tav tm="100000">
                                          <p:val>
                                            <p:strVal val="#ppt_x"/>
                                          </p:val>
                                        </p:tav>
                                      </p:tavLst>
                                    </p:anim>
                                    <p:anim calcmode="lin" valueType="num">
                                      <p:cBhvr additive="base">
                                        <p:cTn id="24" dur="75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ppt_x"/>
                                          </p:val>
                                        </p:tav>
                                        <p:tav tm="100000">
                                          <p:val>
                                            <p:strVal val="#ppt_x"/>
                                          </p:val>
                                        </p:tav>
                                      </p:tavLst>
                                    </p:anim>
                                    <p:anim calcmode="lin" valueType="num">
                                      <p:cBhvr additive="base">
                                        <p:cTn id="3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CSK9 Inhibition and Diabetes Update">
  <a:themeElements>
    <a:clrScheme name="Custom 359">
      <a:dk1>
        <a:srgbClr val="000000"/>
      </a:dk1>
      <a:lt1>
        <a:srgbClr val="FFFFFF"/>
      </a:lt1>
      <a:dk2>
        <a:srgbClr val="777777"/>
      </a:dk2>
      <a:lt2>
        <a:srgbClr val="C0C0C0"/>
      </a:lt2>
      <a:accent1>
        <a:srgbClr val="007CC2"/>
      </a:accent1>
      <a:accent2>
        <a:srgbClr val="FCC30C"/>
      </a:accent2>
      <a:accent3>
        <a:srgbClr val="87C765"/>
      </a:accent3>
      <a:accent4>
        <a:srgbClr val="C04732"/>
      </a:accent4>
      <a:accent5>
        <a:srgbClr val="003161"/>
      </a:accent5>
      <a:accent6>
        <a:srgbClr val="81B5E2"/>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chor="ctr" anchorCtr="0">
        <a:spAutoFit/>
      </a:bodyPr>
      <a:lstStyle>
        <a:defPPr algn="ctr">
          <a:defRPr sz="900" b="1" dirty="0" smtClean="0">
            <a:solidFill>
              <a:srgbClr val="000000"/>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11326</TotalTime>
  <Words>12404</Words>
  <Application>Microsoft Office PowerPoint</Application>
  <PresentationFormat>On-screen Show (4:3)</PresentationFormat>
  <Paragraphs>647</Paragraphs>
  <Slides>66</Slides>
  <Notes>50</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66</vt:i4>
      </vt:variant>
    </vt:vector>
  </HeadingPairs>
  <TitlesOfParts>
    <vt:vector size="74" baseType="lpstr">
      <vt:lpstr>Arial</vt:lpstr>
      <vt:lpstr>Arial Narrow</vt:lpstr>
      <vt:lpstr>Calibri</vt:lpstr>
      <vt:lpstr>Calibri Light</vt:lpstr>
      <vt:lpstr>Helvetica</vt:lpstr>
      <vt:lpstr>Wingdings</vt:lpstr>
      <vt:lpstr>1_Office Theme</vt:lpstr>
      <vt:lpstr>1_PCSK9 Inhibition and Diabetes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Gail Karaim</cp:lastModifiedBy>
  <cp:revision>18</cp:revision>
  <dcterms:created xsi:type="dcterms:W3CDTF">2021-05-05T18:19:27Z</dcterms:created>
  <dcterms:modified xsi:type="dcterms:W3CDTF">2021-12-17T17:02:29Z</dcterms:modified>
</cp:coreProperties>
</file>